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7"/>
  </p:notesMasterIdLst>
  <p:handoutMasterIdLst>
    <p:handoutMasterId r:id="rId38"/>
  </p:handoutMasterIdLst>
  <p:sldIdLst>
    <p:sldId id="256" r:id="rId3"/>
    <p:sldId id="422" r:id="rId4"/>
    <p:sldId id="417" r:id="rId5"/>
    <p:sldId id="418" r:id="rId6"/>
    <p:sldId id="419" r:id="rId7"/>
    <p:sldId id="420" r:id="rId8"/>
    <p:sldId id="395" r:id="rId9"/>
    <p:sldId id="257" r:id="rId10"/>
    <p:sldId id="396" r:id="rId11"/>
    <p:sldId id="258" r:id="rId12"/>
    <p:sldId id="260" r:id="rId13"/>
    <p:sldId id="261" r:id="rId14"/>
    <p:sldId id="262" r:id="rId15"/>
    <p:sldId id="263" r:id="rId16"/>
    <p:sldId id="264" r:id="rId17"/>
    <p:sldId id="397" r:id="rId18"/>
    <p:sldId id="398" r:id="rId19"/>
    <p:sldId id="399" r:id="rId20"/>
    <p:sldId id="400" r:id="rId21"/>
    <p:sldId id="401" r:id="rId22"/>
    <p:sldId id="402"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84" autoAdjust="0"/>
  </p:normalViewPr>
  <p:slideViewPr>
    <p:cSldViewPr>
      <p:cViewPr varScale="1">
        <p:scale>
          <a:sx n="100" d="100"/>
          <a:sy n="100" d="100"/>
        </p:scale>
        <p:origin x="1914" y="84"/>
      </p:cViewPr>
      <p:guideLst>
        <p:guide orient="horz" pos="2160"/>
        <p:guide pos="2880"/>
      </p:guideLst>
    </p:cSldViewPr>
  </p:slideViewPr>
  <p:outlineViewPr>
    <p:cViewPr>
      <p:scale>
        <a:sx n="33" d="100"/>
        <a:sy n="33" d="100"/>
      </p:scale>
      <p:origin x="0" y="79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803"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atin typeface="Arial" charset="0"/>
                <a:cs typeface="+mn-cs"/>
              </a:defRPr>
            </a:lvl1pPr>
          </a:lstStyle>
          <a:p>
            <a:pPr>
              <a:defRPr/>
            </a:pPr>
            <a:endParaRPr lang="el-GR"/>
          </a:p>
        </p:txBody>
      </p:sp>
      <p:sp>
        <p:nvSpPr>
          <p:cNvPr id="3" name="Date Placeholder 2"/>
          <p:cNvSpPr>
            <a:spLocks noGrp="1"/>
          </p:cNvSpPr>
          <p:nvPr>
            <p:ph type="dt" sz="quarter" idx="1"/>
          </p:nvPr>
        </p:nvSpPr>
        <p:spPr>
          <a:xfrm>
            <a:off x="3849688" y="1"/>
            <a:ext cx="2946400" cy="496332"/>
          </a:xfrm>
          <a:prstGeom prst="rect">
            <a:avLst/>
          </a:prstGeom>
        </p:spPr>
        <p:txBody>
          <a:bodyPr vert="horz" lIns="91440" tIns="45720" rIns="91440" bIns="45720" rtlCol="0"/>
          <a:lstStyle>
            <a:lvl1pPr algn="r">
              <a:defRPr sz="1200">
                <a:latin typeface="Arial" charset="0"/>
                <a:cs typeface="+mn-cs"/>
              </a:defRPr>
            </a:lvl1pPr>
          </a:lstStyle>
          <a:p>
            <a:pPr>
              <a:defRPr/>
            </a:pPr>
            <a:fld id="{DFDA97B0-13D9-4B34-8BB7-671EF44C759F}" type="datetimeFigureOut">
              <a:rPr lang="el-GR"/>
              <a:pPr>
                <a:defRPr/>
              </a:pPr>
              <a:t>6/10/2023</a:t>
            </a:fld>
            <a:endParaRPr lang="el-GR"/>
          </a:p>
        </p:txBody>
      </p:sp>
      <p:sp>
        <p:nvSpPr>
          <p:cNvPr id="4" name="Footer Placehold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l-GR"/>
          </a:p>
        </p:txBody>
      </p:sp>
      <p:sp>
        <p:nvSpPr>
          <p:cNvPr id="5" name="Slide Number Placeholder 4"/>
          <p:cNvSpPr>
            <a:spLocks noGrp="1"/>
          </p:cNvSpPr>
          <p:nvPr>
            <p:ph type="sldNum" sz="quarter" idx="3"/>
          </p:nvPr>
        </p:nvSpPr>
        <p:spPr>
          <a:xfrm>
            <a:off x="3849688" y="9428711"/>
            <a:ext cx="2946400" cy="496332"/>
          </a:xfrm>
          <a:prstGeom prst="rect">
            <a:avLst/>
          </a:prstGeom>
        </p:spPr>
        <p:txBody>
          <a:bodyPr vert="horz" lIns="91440" tIns="45720" rIns="91440" bIns="45720" rtlCol="0" anchor="b"/>
          <a:lstStyle>
            <a:lvl1pPr algn="r">
              <a:defRPr sz="1200">
                <a:latin typeface="Arial" charset="0"/>
                <a:cs typeface="+mn-cs"/>
              </a:defRPr>
            </a:lvl1pPr>
          </a:lstStyle>
          <a:p>
            <a:pPr>
              <a:defRPr/>
            </a:pPr>
            <a:fld id="{E96C6D74-BBAF-4FDA-8E06-FEAC7D7386AE}" type="slidenum">
              <a:rPr lang="el-GR"/>
              <a:pPr>
                <a:defRPr/>
              </a:pPr>
              <a:t>‹#›</a:t>
            </a:fld>
            <a:endParaRPr lang="el-GR"/>
          </a:p>
        </p:txBody>
      </p:sp>
    </p:spTree>
    <p:extLst>
      <p:ext uri="{BB962C8B-B14F-4D97-AF65-F5344CB8AC3E}">
        <p14:creationId xmlns:p14="http://schemas.microsoft.com/office/powerpoint/2010/main" val="3727477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59395"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fld id="{8A0813CB-68CB-4042-BC00-30AB00BEC868}" type="datetimeFigureOut">
              <a:rPr lang="en-US"/>
              <a:pPr>
                <a:defRPr/>
              </a:pPr>
              <a:t>10/6/2023</a:t>
            </a:fld>
            <a:endParaRPr lang="en-US"/>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79450" y="4715951"/>
            <a:ext cx="5438775"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59399"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FF122173-20EE-4074-B824-2C50B78B04BB}" type="slidenum">
              <a:rPr lang="en-US"/>
              <a:pPr>
                <a:defRPr/>
              </a:pPr>
              <a:t>‹#›</a:t>
            </a:fld>
            <a:endParaRPr lang="en-US"/>
          </a:p>
        </p:txBody>
      </p:sp>
    </p:spTree>
    <p:extLst>
      <p:ext uri="{BB962C8B-B14F-4D97-AF65-F5344CB8AC3E}">
        <p14:creationId xmlns:p14="http://schemas.microsoft.com/office/powerpoint/2010/main" val="1327465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l-GR"/>
          </a:p>
        </p:txBody>
      </p:sp>
      <p:sp>
        <p:nvSpPr>
          <p:cNvPr id="20484" name="Slide Number Placeholder 3"/>
          <p:cNvSpPr>
            <a:spLocks noGrp="1"/>
          </p:cNvSpPr>
          <p:nvPr>
            <p:ph type="sldNum" sz="quarter" idx="5"/>
          </p:nvPr>
        </p:nvSpPr>
        <p:spPr/>
        <p:txBody>
          <a:bodyPr/>
          <a:lstStyle/>
          <a:p>
            <a:pPr>
              <a:defRPr/>
            </a:pPr>
            <a:fld id="{3A698449-5C5E-4B37-AE51-F8C0E5AB79D1}" type="slidenum">
              <a:rPr lang="en-US" smtClean="0"/>
              <a:pPr>
                <a:defRPr/>
              </a:pPr>
              <a:t>1</a:t>
            </a:fld>
            <a:endParaRPr lang="en-US"/>
          </a:p>
        </p:txBody>
      </p:sp>
    </p:spTree>
    <p:extLst>
      <p:ext uri="{BB962C8B-B14F-4D97-AF65-F5344CB8AC3E}">
        <p14:creationId xmlns:p14="http://schemas.microsoft.com/office/powerpoint/2010/main" val="396926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pPr>
              <a:defRPr/>
            </a:pPr>
            <a:fld id="{FF122173-20EE-4074-B824-2C50B78B04BB}" type="slidenum">
              <a:rPr lang="en-US" smtClean="0"/>
              <a:pPr>
                <a:defRPr/>
              </a:pPr>
              <a:t>2</a:t>
            </a:fld>
            <a:endParaRPr lang="en-US"/>
          </a:p>
        </p:txBody>
      </p:sp>
    </p:spTree>
    <p:extLst>
      <p:ext uri="{BB962C8B-B14F-4D97-AF65-F5344CB8AC3E}">
        <p14:creationId xmlns:p14="http://schemas.microsoft.com/office/powerpoint/2010/main" val="83955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pPr>
              <a:defRPr/>
            </a:pPr>
            <a:fld id="{FF122173-20EE-4074-B824-2C50B78B04BB}" type="slidenum">
              <a:rPr lang="en-US" smtClean="0"/>
              <a:pPr>
                <a:defRPr/>
              </a:pPr>
              <a:t>20</a:t>
            </a:fld>
            <a:endParaRPr lang="en-US"/>
          </a:p>
        </p:txBody>
      </p:sp>
    </p:spTree>
    <p:extLst>
      <p:ext uri="{BB962C8B-B14F-4D97-AF65-F5344CB8AC3E}">
        <p14:creationId xmlns:p14="http://schemas.microsoft.com/office/powerpoint/2010/main" val="83228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fld id="{AB2BB7A7-BFEA-49AC-AC35-40F192B13E57}" type="datetime1">
              <a:rPr lang="el-GR"/>
              <a:pPr>
                <a:defRPr/>
              </a:pPr>
              <a:t>6/10/2023</a:t>
            </a:fld>
            <a:endParaRPr lang="en-US" dirty="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r>
              <a:rPr lang="en-US"/>
              <a:t>date</a:t>
            </a:r>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3AA82A57-0CDA-4155-BF7A-C187552514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fld id="{E18CFDD1-5CCF-40FF-893E-8EC701463977}" type="datetime1">
              <a:rPr lang="el-GR"/>
              <a:pPr>
                <a:defRPr/>
              </a:pPr>
              <a:t>6/10/2023</a:t>
            </a:fld>
            <a:endParaRPr lang="en-US" dirty="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r>
              <a:rPr lang="en-US"/>
              <a:t>date</a:t>
            </a:r>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029720EC-EF5E-4922-A692-452DAFA41C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p:spPr>
        <p:txBody>
          <a:bodyPr/>
          <a:lstStyle/>
          <a:p>
            <a:r>
              <a:rPr lang="en-US" dirty="0"/>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fld id="{99F5D81A-1480-420A-AB32-0D5EB72070EE}" type="datetime1">
              <a:rPr lang="el-GR"/>
              <a:pPr>
                <a:defRPr/>
              </a:pPr>
              <a:t>6/10/2023</a:t>
            </a:fld>
            <a:endParaRPr lang="en-US" dirty="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r>
              <a:rPr lang="en-US"/>
              <a:t>date</a:t>
            </a:r>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54FEA0B1-616E-4F62-8E14-AA62D64644F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2DB0F88B-5723-4CCE-BF36-4A4D3FE1E30A}" type="datetime1">
              <a:rPr lang="el-GR"/>
              <a:pPr>
                <a:defRPr/>
              </a:pPr>
              <a:t>6/10/2023</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6" name="Slide Number Placeholder 5"/>
          <p:cNvSpPr>
            <a:spLocks noGrp="1"/>
          </p:cNvSpPr>
          <p:nvPr>
            <p:ph type="sldNum" sz="quarter" idx="12"/>
          </p:nvPr>
        </p:nvSpPr>
        <p:spPr/>
        <p:txBody>
          <a:bodyPr/>
          <a:lstStyle>
            <a:lvl1pPr>
              <a:defRPr/>
            </a:lvl1pPr>
          </a:lstStyle>
          <a:p>
            <a:pPr>
              <a:defRPr/>
            </a:pPr>
            <a:fld id="{8F0F3290-B444-4A03-B045-343E879E5864}"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3A9C9E6D-83FE-469E-9F1E-647B979374A3}" type="datetime1">
              <a:rPr lang="el-GR"/>
              <a:pPr>
                <a:defRPr/>
              </a:pPr>
              <a:t>6/10/2023</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6" name="Slide Number Placeholder 5"/>
          <p:cNvSpPr>
            <a:spLocks noGrp="1"/>
          </p:cNvSpPr>
          <p:nvPr>
            <p:ph type="sldNum" sz="quarter" idx="12"/>
          </p:nvPr>
        </p:nvSpPr>
        <p:spPr/>
        <p:txBody>
          <a:bodyPr/>
          <a:lstStyle>
            <a:lvl1pPr>
              <a:defRPr/>
            </a:lvl1pPr>
          </a:lstStyle>
          <a:p>
            <a:pPr>
              <a:defRPr/>
            </a:pPr>
            <a:fld id="{04117756-FF7A-4D92-8B47-FB30BCBA0089}"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774D35-0B70-484E-94E9-DC2988861676}" type="datetime1">
              <a:rPr lang="el-GR"/>
              <a:pPr>
                <a:defRPr/>
              </a:pPr>
              <a:t>6/10/2023</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6" name="Slide Number Placeholder 5"/>
          <p:cNvSpPr>
            <a:spLocks noGrp="1"/>
          </p:cNvSpPr>
          <p:nvPr>
            <p:ph type="sldNum" sz="quarter" idx="12"/>
          </p:nvPr>
        </p:nvSpPr>
        <p:spPr/>
        <p:txBody>
          <a:bodyPr/>
          <a:lstStyle>
            <a:lvl1pPr>
              <a:defRPr/>
            </a:lvl1pPr>
          </a:lstStyle>
          <a:p>
            <a:pPr>
              <a:defRPr/>
            </a:pPr>
            <a:fld id="{CE805406-BDE9-4032-83CD-4F6C5FE68992}"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BEF14F47-D5D3-425C-BEE4-2D5929D331AE}" type="datetime1">
              <a:rPr lang="el-GR"/>
              <a:pPr>
                <a:defRPr/>
              </a:pPr>
              <a:t>6/10/2023</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7" name="Slide Number Placeholder 5"/>
          <p:cNvSpPr>
            <a:spLocks noGrp="1"/>
          </p:cNvSpPr>
          <p:nvPr>
            <p:ph type="sldNum" sz="quarter" idx="12"/>
          </p:nvPr>
        </p:nvSpPr>
        <p:spPr/>
        <p:txBody>
          <a:bodyPr/>
          <a:lstStyle>
            <a:lvl1pPr>
              <a:defRPr/>
            </a:lvl1pPr>
          </a:lstStyle>
          <a:p>
            <a:pPr>
              <a:defRPr/>
            </a:pPr>
            <a:fld id="{7094F12D-07B3-4E93-880A-1F71B17BDB9E}"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B28135E1-51A3-4A7C-B144-4C964071687A}" type="datetime1">
              <a:rPr lang="el-GR"/>
              <a:pPr>
                <a:defRPr/>
              </a:pPr>
              <a:t>6/10/2023</a:t>
            </a:fld>
            <a:endParaRPr lang="el-GR"/>
          </a:p>
        </p:txBody>
      </p:sp>
      <p:sp>
        <p:nvSpPr>
          <p:cNvPr id="8"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9" name="Slide Number Placeholder 5"/>
          <p:cNvSpPr>
            <a:spLocks noGrp="1"/>
          </p:cNvSpPr>
          <p:nvPr>
            <p:ph type="sldNum" sz="quarter" idx="12"/>
          </p:nvPr>
        </p:nvSpPr>
        <p:spPr/>
        <p:txBody>
          <a:bodyPr/>
          <a:lstStyle>
            <a:lvl1pPr>
              <a:defRPr/>
            </a:lvl1pPr>
          </a:lstStyle>
          <a:p>
            <a:pPr>
              <a:defRPr/>
            </a:pPr>
            <a:fld id="{AC0D228B-91E3-4FB7-B201-9E874E4B6BCF}"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A2CA9D5E-BD15-4D72-B65D-A106345E9734}" type="datetime1">
              <a:rPr lang="el-GR"/>
              <a:pPr>
                <a:defRPr/>
              </a:pPr>
              <a:t>6/10/2023</a:t>
            </a:fld>
            <a:endParaRPr lang="el-GR"/>
          </a:p>
        </p:txBody>
      </p:sp>
      <p:sp>
        <p:nvSpPr>
          <p:cNvPr id="4"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5" name="Slide Number Placeholder 5"/>
          <p:cNvSpPr>
            <a:spLocks noGrp="1"/>
          </p:cNvSpPr>
          <p:nvPr>
            <p:ph type="sldNum" sz="quarter" idx="12"/>
          </p:nvPr>
        </p:nvSpPr>
        <p:spPr/>
        <p:txBody>
          <a:bodyPr/>
          <a:lstStyle>
            <a:lvl1pPr>
              <a:defRPr/>
            </a:lvl1pPr>
          </a:lstStyle>
          <a:p>
            <a:pPr>
              <a:defRPr/>
            </a:pPr>
            <a:fld id="{1A49D7CA-38CF-44FE-A4FD-0F61E9A43B7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AB823B-94EB-4A68-A7BD-1464545C9004}" type="datetime1">
              <a:rPr lang="el-GR"/>
              <a:pPr>
                <a:defRPr/>
              </a:pPr>
              <a:t>6/10/2023</a:t>
            </a:fld>
            <a:endParaRPr lang="el-GR"/>
          </a:p>
        </p:txBody>
      </p:sp>
      <p:sp>
        <p:nvSpPr>
          <p:cNvPr id="3"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4" name="Slide Number Placeholder 5"/>
          <p:cNvSpPr>
            <a:spLocks noGrp="1"/>
          </p:cNvSpPr>
          <p:nvPr>
            <p:ph type="sldNum" sz="quarter" idx="12"/>
          </p:nvPr>
        </p:nvSpPr>
        <p:spPr/>
        <p:txBody>
          <a:bodyPr/>
          <a:lstStyle>
            <a:lvl1pPr>
              <a:defRPr/>
            </a:lvl1pPr>
          </a:lstStyle>
          <a:p>
            <a:pPr>
              <a:defRPr/>
            </a:pPr>
            <a:fld id="{5E7D3F68-A20E-416A-A1CD-C258DF058AF2}" type="slidenum">
              <a:rPr lang="el-GR"/>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A9BAF2-5B57-4F8D-9693-63688F62D35E}" type="datetime1">
              <a:rPr lang="el-GR"/>
              <a:pPr>
                <a:defRPr/>
              </a:pPr>
              <a:t>6/10/2023</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7" name="Slide Number Placeholder 5"/>
          <p:cNvSpPr>
            <a:spLocks noGrp="1"/>
          </p:cNvSpPr>
          <p:nvPr>
            <p:ph type="sldNum" sz="quarter" idx="12"/>
          </p:nvPr>
        </p:nvSpPr>
        <p:spPr/>
        <p:txBody>
          <a:bodyPr/>
          <a:lstStyle>
            <a:lvl1pPr>
              <a:defRPr/>
            </a:lvl1pPr>
          </a:lstStyle>
          <a:p>
            <a:pPr>
              <a:defRPr/>
            </a:pPr>
            <a:fld id="{5E62BB69-C6AB-4194-A461-EF9E678126AD}"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342C716-7251-4441-8BC8-63B3D2520C19}" type="datetime1">
              <a:rPr lang="el-GR"/>
              <a:pPr>
                <a:defRPr/>
              </a:pPr>
              <a:t>6/10/2023</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7" name="Slide Number Placeholder 5"/>
          <p:cNvSpPr>
            <a:spLocks noGrp="1"/>
          </p:cNvSpPr>
          <p:nvPr>
            <p:ph type="sldNum" sz="quarter" idx="12"/>
          </p:nvPr>
        </p:nvSpPr>
        <p:spPr/>
        <p:txBody>
          <a:bodyPr/>
          <a:lstStyle>
            <a:lvl1pPr>
              <a:defRPr/>
            </a:lvl1pPr>
          </a:lstStyle>
          <a:p>
            <a:pPr>
              <a:defRPr/>
            </a:pPr>
            <a:fld id="{371244BC-AB6D-43A7-B2BC-F72738008C97}" type="slidenum">
              <a:rPr lang="el-GR"/>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D95AD808-0706-4273-A7E0-15E016707429}" type="datetime1">
              <a:rPr lang="el-GR"/>
              <a:pPr>
                <a:defRPr/>
              </a:pPr>
              <a:t>6/10/2023</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6" name="Slide Number Placeholder 5"/>
          <p:cNvSpPr>
            <a:spLocks noGrp="1"/>
          </p:cNvSpPr>
          <p:nvPr>
            <p:ph type="sldNum" sz="quarter" idx="12"/>
          </p:nvPr>
        </p:nvSpPr>
        <p:spPr/>
        <p:txBody>
          <a:bodyPr/>
          <a:lstStyle>
            <a:lvl1pPr>
              <a:defRPr/>
            </a:lvl1pPr>
          </a:lstStyle>
          <a:p>
            <a:pPr>
              <a:defRPr/>
            </a:pPr>
            <a:fld id="{57A64D95-58CF-4DF5-95B3-2BDDA7E0BF58}" type="slidenum">
              <a:rPr lang="el-GR"/>
              <a:pPr>
                <a:defRPr/>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0BE92128-15F9-4F82-A472-E25A7FDDE860}" type="datetime1">
              <a:rPr lang="el-GR"/>
              <a:pPr>
                <a:defRPr/>
              </a:pPr>
              <a:t>6/10/2023</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date</a:t>
            </a:r>
            <a:endParaRPr lang="el-GR"/>
          </a:p>
        </p:txBody>
      </p:sp>
      <p:sp>
        <p:nvSpPr>
          <p:cNvPr id="6" name="Slide Number Placeholder 5"/>
          <p:cNvSpPr>
            <a:spLocks noGrp="1"/>
          </p:cNvSpPr>
          <p:nvPr>
            <p:ph type="sldNum" sz="quarter" idx="12"/>
          </p:nvPr>
        </p:nvSpPr>
        <p:spPr/>
        <p:txBody>
          <a:bodyPr/>
          <a:lstStyle>
            <a:lvl1pPr>
              <a:defRPr/>
            </a:lvl1pPr>
          </a:lstStyle>
          <a:p>
            <a:pPr>
              <a:defRPr/>
            </a:pPr>
            <a:fld id="{2C54DEF7-72C2-462A-B081-5723C1E7FE8D}"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28625" y="5715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928813"/>
            <a:ext cx="8229600" cy="419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2" name="Picture 2"/>
          <p:cNvPicPr>
            <a:picLocks noChangeAspect="1" noChangeArrowheads="1"/>
          </p:cNvPicPr>
          <p:nvPr userDrawn="1"/>
        </p:nvPicPr>
        <p:blipFill>
          <a:blip r:embed="rId15" cstate="print"/>
          <a:srcRect/>
          <a:stretch>
            <a:fillRect/>
          </a:stretch>
        </p:blipFill>
        <p:spPr bwMode="auto">
          <a:xfrm>
            <a:off x="250825" y="0"/>
            <a:ext cx="85344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52" r:id="rId11"/>
    <p:sldLayoutId id="2147483753" r:id="rId12"/>
    <p:sldLayoutId id="2147483754" r:id="rId13"/>
  </p:sldLayoutIdLst>
  <p:hf hdr="0" ftr="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Arial" charset="0"/>
        </a:defRPr>
      </a:lvl2pPr>
      <a:lvl3pPr algn="ctr" rtl="0" eaLnBrk="0" fontAlgn="base" hangingPunct="0">
        <a:spcBef>
          <a:spcPct val="0"/>
        </a:spcBef>
        <a:spcAft>
          <a:spcPct val="0"/>
        </a:spcAft>
        <a:defRPr sz="4400">
          <a:solidFill>
            <a:srgbClr val="000000"/>
          </a:solidFill>
          <a:latin typeface="Arial" charset="0"/>
        </a:defRPr>
      </a:lvl3pPr>
      <a:lvl4pPr algn="ctr" rtl="0" eaLnBrk="0" fontAlgn="base" hangingPunct="0">
        <a:spcBef>
          <a:spcPct val="0"/>
        </a:spcBef>
        <a:spcAft>
          <a:spcPct val="0"/>
        </a:spcAft>
        <a:defRPr sz="4400">
          <a:solidFill>
            <a:srgbClr val="000000"/>
          </a:solidFill>
          <a:latin typeface="Arial" charset="0"/>
        </a:defRPr>
      </a:lvl4pPr>
      <a:lvl5pPr algn="ctr" rtl="0" eaLnBrk="0" fontAlgn="base" hangingPunct="0">
        <a:spcBef>
          <a:spcPct val="0"/>
        </a:spcBef>
        <a:spcAft>
          <a:spcPct val="0"/>
        </a:spcAft>
        <a:defRPr sz="4400">
          <a:solidFill>
            <a:srgbClr val="0000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8000" r="-8000"/>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68313" y="1889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A1231CCB-4F67-419E-BB6E-7648C2340FBA}" type="datetime1">
              <a:rPr lang="el-GR"/>
              <a:pPr>
                <a:defRPr/>
              </a:pPr>
              <a:t>6/10/2023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r>
              <a:rPr lang="en-US"/>
              <a:t>date</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B31D80C2-E19E-4F73-B79A-90E704793FD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76237" y="3212976"/>
            <a:ext cx="8320087" cy="1152525"/>
          </a:xfrm>
        </p:spPr>
        <p:txBody>
          <a:bodyPr/>
          <a:lstStyle/>
          <a:p>
            <a:r>
              <a:rPr lang="en-US" dirty="0"/>
              <a:t/>
            </a:r>
            <a:br>
              <a:rPr lang="en-US" dirty="0"/>
            </a:br>
            <a:endParaRPr lang="el-GR" dirty="0"/>
          </a:p>
        </p:txBody>
      </p:sp>
      <p:sp>
        <p:nvSpPr>
          <p:cNvPr id="5" name="Title 1"/>
          <p:cNvSpPr>
            <a:spLocks noGrp="1"/>
          </p:cNvSpPr>
          <p:nvPr/>
        </p:nvSpPr>
        <p:spPr bwMode="auto">
          <a:xfrm>
            <a:off x="684213" y="1268413"/>
            <a:ext cx="7810500" cy="4752975"/>
          </a:xfrm>
          <a:prstGeom prst="rect">
            <a:avLst/>
          </a:prstGeom>
          <a:solidFill>
            <a:schemeClr val="accent5">
              <a:lumMod val="50000"/>
            </a:schemeClr>
          </a:solidFill>
          <a:ln w="9525">
            <a:noFill/>
            <a:miter lim="800000"/>
            <a:headEnd/>
            <a:tailEnd/>
          </a:ln>
        </p:spPr>
        <p:txBody>
          <a:bodyPr anchor="ctr"/>
          <a:lst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Arial" charset="0"/>
              </a:defRPr>
            </a:lvl2pPr>
            <a:lvl3pPr algn="ctr" rtl="0" eaLnBrk="1" fontAlgn="base" hangingPunct="1">
              <a:spcBef>
                <a:spcPct val="0"/>
              </a:spcBef>
              <a:spcAft>
                <a:spcPct val="0"/>
              </a:spcAft>
              <a:defRPr>
                <a:solidFill>
                  <a:schemeClr val="tx2"/>
                </a:solidFill>
                <a:latin typeface="Arial" charset="0"/>
              </a:defRPr>
            </a:lvl3pPr>
            <a:lvl4pPr algn="ctr" rtl="0" eaLnBrk="1" fontAlgn="base" hangingPunct="1">
              <a:spcBef>
                <a:spcPct val="0"/>
              </a:spcBef>
              <a:spcAft>
                <a:spcPct val="0"/>
              </a:spcAft>
              <a:defRPr>
                <a:solidFill>
                  <a:schemeClr val="tx2"/>
                </a:solidFill>
                <a:latin typeface="Arial" charset="0"/>
              </a:defRPr>
            </a:lvl4pPr>
            <a:lvl5pPr algn="ctr" rtl="0" eaLnBrk="1" fontAlgn="base" hangingPunct="1">
              <a:spcBef>
                <a:spcPct val="0"/>
              </a:spcBef>
              <a:spcAft>
                <a:spcPct val="0"/>
              </a:spcAft>
              <a:defRPr>
                <a:solidFill>
                  <a:schemeClr val="tx2"/>
                </a:solidFill>
                <a:latin typeface="Arial" charset="0"/>
              </a:defRPr>
            </a:lvl5pPr>
            <a:lvl6pPr marL="457200" algn="ctr" rtl="0" eaLnBrk="1" fontAlgn="base" hangingPunct="1">
              <a:spcBef>
                <a:spcPct val="0"/>
              </a:spcBef>
              <a:spcAft>
                <a:spcPct val="0"/>
              </a:spcAft>
              <a:defRPr sz="2400">
                <a:solidFill>
                  <a:schemeClr val="tx2"/>
                </a:solidFill>
                <a:latin typeface="Arial" charset="0"/>
              </a:defRPr>
            </a:lvl6pPr>
            <a:lvl7pPr marL="914400" algn="ctr" rtl="0" eaLnBrk="1" fontAlgn="base" hangingPunct="1">
              <a:spcBef>
                <a:spcPct val="0"/>
              </a:spcBef>
              <a:spcAft>
                <a:spcPct val="0"/>
              </a:spcAft>
              <a:defRPr sz="2400">
                <a:solidFill>
                  <a:schemeClr val="tx2"/>
                </a:solidFill>
                <a:latin typeface="Arial" charset="0"/>
              </a:defRPr>
            </a:lvl7pPr>
            <a:lvl8pPr marL="1371600" algn="ctr" rtl="0" eaLnBrk="1" fontAlgn="base" hangingPunct="1">
              <a:spcBef>
                <a:spcPct val="0"/>
              </a:spcBef>
              <a:spcAft>
                <a:spcPct val="0"/>
              </a:spcAft>
              <a:defRPr sz="2400">
                <a:solidFill>
                  <a:schemeClr val="tx2"/>
                </a:solidFill>
                <a:latin typeface="Arial" charset="0"/>
              </a:defRPr>
            </a:lvl8pPr>
            <a:lvl9pPr marL="1828800" algn="ctr" rtl="0" eaLnBrk="1" fontAlgn="base" hangingPunct="1">
              <a:spcBef>
                <a:spcPct val="0"/>
              </a:spcBef>
              <a:spcAft>
                <a:spcPct val="0"/>
              </a:spcAft>
              <a:defRPr sz="2400">
                <a:solidFill>
                  <a:schemeClr val="tx2"/>
                </a:solidFill>
                <a:latin typeface="Arial" charset="0"/>
              </a:defRPr>
            </a:lvl9pPr>
          </a:lstStyle>
          <a:p>
            <a:pPr>
              <a:defRPr/>
            </a:pPr>
            <a:r>
              <a:rPr lang="el-GR" sz="4000" b="1" u="sng" dirty="0">
                <a:solidFill>
                  <a:schemeClr val="bg1"/>
                </a:solidFill>
              </a:rPr>
              <a:t>Παρουσίαση εγκυκλίων Άμεσης Φορολογίας 2022</a:t>
            </a:r>
          </a:p>
          <a:p>
            <a:pPr>
              <a:defRPr/>
            </a:pPr>
            <a:endParaRPr lang="el-GR" sz="4000" b="1" u="sng" dirty="0">
              <a:solidFill>
                <a:schemeClr val="bg1"/>
              </a:solidFill>
            </a:endParaRPr>
          </a:p>
          <a:p>
            <a:pPr>
              <a:defRPr/>
            </a:pPr>
            <a:r>
              <a:rPr lang="el-GR" sz="2800" b="1" dirty="0">
                <a:solidFill>
                  <a:schemeClr val="bg1"/>
                </a:solidFill>
              </a:rPr>
              <a:t>13 &amp; 15 Δεκεμβρίου 2022</a:t>
            </a:r>
          </a:p>
          <a:p>
            <a:pPr>
              <a:defRPr/>
            </a:pPr>
            <a:endParaRPr lang="el-GR" sz="2800" b="1" dirty="0">
              <a:solidFill>
                <a:schemeClr val="bg1"/>
              </a:solidFill>
            </a:endParaRPr>
          </a:p>
          <a:p>
            <a:pPr algn="l">
              <a:defRPr/>
            </a:pPr>
            <a:r>
              <a:rPr lang="el-GR" sz="2000" u="sng" dirty="0">
                <a:solidFill>
                  <a:schemeClr val="bg1"/>
                </a:solidFill>
              </a:rPr>
              <a:t>Εισηγήτρια:</a:t>
            </a:r>
          </a:p>
          <a:p>
            <a:pPr algn="l">
              <a:defRPr/>
            </a:pPr>
            <a:r>
              <a:rPr lang="el-GR" sz="2000" dirty="0">
                <a:solidFill>
                  <a:schemeClr val="bg1"/>
                </a:solidFill>
              </a:rPr>
              <a:t>Έλενα Παναγιώτου</a:t>
            </a:r>
          </a:p>
          <a:p>
            <a:pPr algn="l">
              <a:defRPr/>
            </a:pPr>
            <a:r>
              <a:rPr lang="el-GR" sz="2000" dirty="0" err="1">
                <a:solidFill>
                  <a:schemeClr val="bg1"/>
                </a:solidFill>
              </a:rPr>
              <a:t>Αρχιφοροθέτης</a:t>
            </a:r>
            <a:r>
              <a:rPr lang="el-GR" sz="2000" dirty="0">
                <a:solidFill>
                  <a:schemeClr val="bg1"/>
                </a:solidFill>
              </a:rPr>
              <a:t>, </a:t>
            </a:r>
          </a:p>
          <a:p>
            <a:pPr algn="l">
              <a:defRPr/>
            </a:pPr>
            <a:r>
              <a:rPr lang="el-GR" sz="2000" dirty="0">
                <a:solidFill>
                  <a:schemeClr val="bg1"/>
                </a:solidFill>
              </a:rPr>
              <a:t>Προϊσταμένη Μονάδας Σχεδιασμού Νομοθετικού και </a:t>
            </a:r>
            <a:r>
              <a:rPr lang="el-GR" sz="2000" dirty="0" err="1">
                <a:solidFill>
                  <a:schemeClr val="bg1"/>
                </a:solidFill>
              </a:rPr>
              <a:t>Εφαρμοστικού</a:t>
            </a:r>
            <a:r>
              <a:rPr lang="el-GR" sz="2000" dirty="0">
                <a:solidFill>
                  <a:schemeClr val="bg1"/>
                </a:solidFill>
              </a:rPr>
              <a:t> Πλαισίου Άμεσης Φορολογίας</a:t>
            </a:r>
          </a:p>
        </p:txBody>
      </p:sp>
      <p:sp>
        <p:nvSpPr>
          <p:cNvPr id="6" name="Subtitle 2"/>
          <p:cNvSpPr>
            <a:spLocks noGrp="1"/>
          </p:cNvSpPr>
          <p:nvPr/>
        </p:nvSpPr>
        <p:spPr bwMode="auto">
          <a:xfrm>
            <a:off x="539750" y="4652963"/>
            <a:ext cx="7993063" cy="1379537"/>
          </a:xfrm>
          <a:prstGeom prst="rect">
            <a:avLst/>
          </a:prstGeom>
          <a:noFill/>
          <a:ln w="9525">
            <a:noFill/>
            <a:miter lim="800000"/>
            <a:headEnd/>
            <a:tailEnd/>
          </a:ln>
        </p:spPr>
        <p:txBody>
          <a:bodyPr/>
          <a:lstStyle>
            <a:lvl1pPr marL="0" indent="0" algn="ctr" rtl="0" eaLnBrk="1" fontAlgn="base" hangingPunct="1">
              <a:spcBef>
                <a:spcPct val="20000"/>
              </a:spcBef>
              <a:spcAft>
                <a:spcPct val="0"/>
              </a:spcAft>
              <a:buFont typeface="Wingdings" pitchFamily="2" charset="2"/>
              <a:buNone/>
              <a:defRPr sz="2400">
                <a:solidFill>
                  <a:schemeClr val="tx1"/>
                </a:solidFill>
                <a:latin typeface="+mn-lt"/>
                <a:ea typeface="+mn-ea"/>
                <a:cs typeface="+mn-cs"/>
              </a:defRPr>
            </a:lvl1pPr>
            <a:lvl2pPr marL="457200" indent="0" algn="ctr" rtl="0" eaLnBrk="1" fontAlgn="base" hangingPunct="1">
              <a:spcBef>
                <a:spcPct val="20000"/>
              </a:spcBef>
              <a:spcAft>
                <a:spcPct val="0"/>
              </a:spcAft>
              <a:buFont typeface="Wingdings" pitchFamily="2" charset="2"/>
              <a:buNone/>
              <a:defRPr sz="2000">
                <a:solidFill>
                  <a:schemeClr val="tx1"/>
                </a:solidFill>
                <a:latin typeface="+mn-lt"/>
              </a:defRPr>
            </a:lvl2pPr>
            <a:lvl3pPr marL="914400" indent="0" algn="ctr" rtl="0" eaLnBrk="1" fontAlgn="base" hangingPunct="1">
              <a:spcBef>
                <a:spcPct val="20000"/>
              </a:spcBef>
              <a:spcAft>
                <a:spcPct val="0"/>
              </a:spcAft>
              <a:buNone/>
              <a:defRPr>
                <a:solidFill>
                  <a:schemeClr val="tx1"/>
                </a:solidFill>
                <a:latin typeface="+mn-lt"/>
              </a:defRPr>
            </a:lvl3pPr>
            <a:lvl4pPr marL="1371600" indent="0" algn="ctr" rtl="0" eaLnBrk="1" fontAlgn="base" hangingPunct="1">
              <a:spcBef>
                <a:spcPct val="20000"/>
              </a:spcBef>
              <a:spcAft>
                <a:spcPct val="0"/>
              </a:spcAft>
              <a:buNone/>
              <a:defRPr sz="1600">
                <a:solidFill>
                  <a:schemeClr val="tx1"/>
                </a:solidFill>
                <a:latin typeface="+mn-lt"/>
              </a:defRPr>
            </a:lvl4pPr>
            <a:lvl5pPr marL="1828800" indent="0" algn="ctr" rtl="0" eaLnBrk="1" fontAlgn="base" hangingPunct="1">
              <a:spcBef>
                <a:spcPct val="20000"/>
              </a:spcBef>
              <a:spcAft>
                <a:spcPct val="0"/>
              </a:spcAft>
              <a:buNone/>
              <a:defRPr sz="16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defRPr/>
            </a:pPr>
            <a:endParaRPr lang="el-GR" sz="3600" b="1" dirty="0">
              <a:latin typeface="+mj-lt"/>
              <a:cs typeface="Aharoni" panose="02010803020104030203"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F26B-2E90-903C-4F48-06E41A58D237}"/>
              </a:ext>
            </a:extLst>
          </p:cNvPr>
          <p:cNvSpPr>
            <a:spLocks noGrp="1"/>
          </p:cNvSpPr>
          <p:nvPr>
            <p:ph type="title"/>
          </p:nvPr>
        </p:nvSpPr>
        <p:spPr/>
        <p:txBody>
          <a:bodyPr/>
          <a:lstStyle/>
          <a:p>
            <a:pPr algn="ctr"/>
            <a:r>
              <a:rPr lang="el-GR" b="1" dirty="0">
                <a:latin typeface="Calibri" panose="020F0502020204030204" pitchFamily="34" charset="0"/>
                <a:cs typeface="Calibri" panose="020F0502020204030204" pitchFamily="34" charset="0"/>
              </a:rPr>
              <a:t>ΓΕΝΙΚΕΣ ΕΠΙΣΗΜΑΝΣΕΙΣ </a:t>
            </a:r>
            <a:endParaRPr lang="en-CY"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1A58149-2670-5121-7A7A-1704AAF19FAF}"/>
              </a:ext>
            </a:extLst>
          </p:cNvPr>
          <p:cNvSpPr>
            <a:spLocks noGrp="1"/>
          </p:cNvSpPr>
          <p:nvPr>
            <p:ph idx="1"/>
          </p:nvPr>
        </p:nvSpPr>
        <p:spPr/>
        <p:txBody>
          <a:bodyPr>
            <a:normAutofit lnSpcReduction="10000"/>
          </a:bodyPr>
          <a:lstStyle/>
          <a:p>
            <a:pPr algn="just">
              <a:lnSpc>
                <a:spcPct val="107000"/>
              </a:lnSpc>
              <a:spcBef>
                <a:spcPts val="450"/>
              </a:spcBef>
            </a:pPr>
            <a:r>
              <a:rPr lang="el-GR" sz="1800" dirty="0">
                <a:latin typeface="Calibri" panose="020F0502020204030204" pitchFamily="34" charset="0"/>
                <a:ea typeface="Calibri" panose="020F0502020204030204" pitchFamily="34" charset="0"/>
                <a:cs typeface="Arial" panose="020B0604020202020204" pitchFamily="34" charset="0"/>
              </a:rPr>
              <a:t>Οι απαλλαγές αφορούν μόνο αμοιβή από πρώτη εργοδότηση στη Δημοκρατία σε κύπριο ή ξένο εργοδότη</a:t>
            </a:r>
            <a:endParaRPr lang="en-CY" sz="1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450"/>
              </a:spcBef>
            </a:pPr>
            <a:r>
              <a:rPr lang="el-GR" sz="1800" dirty="0">
                <a:latin typeface="Calibri" panose="020F0502020204030204" pitchFamily="34" charset="0"/>
                <a:ea typeface="Calibri" panose="020F0502020204030204" pitchFamily="34" charset="0"/>
                <a:cs typeface="Arial" panose="020B0604020202020204" pitchFamily="34" charset="0"/>
              </a:rPr>
              <a:t>Δικαιούχοι είναι άτομα κάτοικοι και άτομα μη κάτοικοι της Δημοκρατίας</a:t>
            </a:r>
            <a:endParaRPr lang="en-CY" sz="1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450"/>
              </a:spcBef>
            </a:pPr>
            <a:r>
              <a:rPr lang="el-GR" sz="1800" dirty="0">
                <a:latin typeface="Calibri" panose="020F0502020204030204" pitchFamily="34" charset="0"/>
                <a:ea typeface="Calibri" panose="020F0502020204030204" pitchFamily="34" charset="0"/>
                <a:cs typeface="Arial" panose="020B0604020202020204" pitchFamily="34" charset="0"/>
              </a:rPr>
              <a:t>Δύναται να διεκδικηθεί μόνο μία εκ των απαλλαγών για κάθε έτος</a:t>
            </a:r>
            <a:endParaRPr lang="en-CY" sz="1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450"/>
              </a:spcBef>
            </a:pPr>
            <a:r>
              <a:rPr lang="el-GR" sz="1800" dirty="0">
                <a:latin typeface="Calibri" panose="020F0502020204030204" pitchFamily="34" charset="0"/>
                <a:ea typeface="Calibri" panose="020F0502020204030204" pitchFamily="34" charset="0"/>
                <a:cs typeface="Arial" panose="020B0604020202020204" pitchFamily="34" charset="0"/>
              </a:rPr>
              <a:t>Δύναται να γίνει εναλλαγή των απαλλαγών από έτος σε έτος, τηρουμένων των προϋποθέσεων της κάθε απαλλαγής</a:t>
            </a:r>
            <a:endParaRPr lang="en-CY" sz="1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450"/>
              </a:spcBef>
            </a:pPr>
            <a:r>
              <a:rPr lang="el-GR" sz="1800" dirty="0">
                <a:latin typeface="Calibri" panose="020F0502020204030204" pitchFamily="34" charset="0"/>
                <a:ea typeface="Calibri" panose="020F0502020204030204" pitchFamily="34" charset="0"/>
                <a:cs typeface="Arial" panose="020B0604020202020204" pitchFamily="34" charset="0"/>
              </a:rPr>
              <a:t>Η απαλλαγή παραχωρείται και για αμοιβή από εργοδότηση σε προσωπική εταιρεία, νοουμένου ότι η εταιρεία:</a:t>
            </a:r>
            <a:endParaRPr lang="en-CY" sz="1800" dirty="0">
              <a:latin typeface="Calibri" panose="020F0502020204030204" pitchFamily="34" charset="0"/>
              <a:ea typeface="Calibri" panose="020F0502020204030204" pitchFamily="34" charset="0"/>
              <a:cs typeface="Arial" panose="020B0604020202020204" pitchFamily="34" charset="0"/>
            </a:endParaRPr>
          </a:p>
          <a:p>
            <a:pPr marL="436245" indent="0" algn="just">
              <a:lnSpc>
                <a:spcPct val="107000"/>
              </a:lnSpc>
              <a:spcBef>
                <a:spcPts val="450"/>
              </a:spcBef>
              <a:buNone/>
            </a:pPr>
            <a:r>
              <a:rPr lang="en-GB" sz="1800" dirty="0" err="1">
                <a:latin typeface="Calibri" panose="020F0502020204030204" pitchFamily="34" charset="0"/>
                <a:ea typeface="Calibri" panose="020F0502020204030204" pitchFamily="34" charset="0"/>
                <a:cs typeface="Arial" panose="020B0604020202020204" pitchFamily="34" charset="0"/>
              </a:rPr>
              <a:t>i</a:t>
            </a:r>
            <a:r>
              <a:rPr lang="el-GR" sz="1800" dirty="0">
                <a:latin typeface="Calibri" panose="020F0502020204030204" pitchFamily="34" charset="0"/>
                <a:ea typeface="Calibri" panose="020F0502020204030204" pitchFamily="34" charset="0"/>
                <a:cs typeface="Arial" panose="020B0604020202020204" pitchFamily="34" charset="0"/>
              </a:rPr>
              <a:t>.	δεν είναι αδρανής και το μέγεθος της δραστηριότητάς της δικαιολογεί το ύψος της αμοιβής, και</a:t>
            </a:r>
            <a:endParaRPr lang="en-CY" sz="1800" dirty="0">
              <a:latin typeface="Calibri" panose="020F0502020204030204" pitchFamily="34" charset="0"/>
              <a:ea typeface="Calibri" panose="020F0502020204030204" pitchFamily="34" charset="0"/>
              <a:cs typeface="Arial" panose="020B0604020202020204" pitchFamily="34" charset="0"/>
            </a:endParaRPr>
          </a:p>
          <a:p>
            <a:pPr marL="436245" indent="0" algn="just">
              <a:lnSpc>
                <a:spcPct val="107000"/>
              </a:lnSpc>
              <a:spcBef>
                <a:spcPts val="450"/>
              </a:spcBef>
              <a:buNone/>
            </a:pPr>
            <a:r>
              <a:rPr lang="en-GB" sz="1800" dirty="0">
                <a:latin typeface="Calibri" panose="020F0502020204030204" pitchFamily="34" charset="0"/>
                <a:ea typeface="Calibri" panose="020F0502020204030204" pitchFamily="34" charset="0"/>
                <a:cs typeface="Arial" panose="020B0604020202020204" pitchFamily="34" charset="0"/>
              </a:rPr>
              <a:t>ii</a:t>
            </a:r>
            <a:r>
              <a:rPr lang="el-GR" sz="1800" dirty="0">
                <a:latin typeface="Calibri" panose="020F0502020204030204" pitchFamily="34" charset="0"/>
                <a:ea typeface="Calibri" panose="020F0502020204030204" pitchFamily="34" charset="0"/>
                <a:cs typeface="Arial" panose="020B0604020202020204" pitchFamily="34" charset="0"/>
              </a:rPr>
              <a:t>.	εγγράφηκε στο Τμήμα Κοινωνικών Ασφαλίσεων ως εργοδότες, και</a:t>
            </a:r>
            <a:endParaRPr lang="en-CY" sz="1800" dirty="0">
              <a:latin typeface="Calibri" panose="020F0502020204030204" pitchFamily="34" charset="0"/>
              <a:ea typeface="Calibri" panose="020F0502020204030204" pitchFamily="34" charset="0"/>
              <a:cs typeface="Arial" panose="020B0604020202020204" pitchFamily="34" charset="0"/>
            </a:endParaRPr>
          </a:p>
          <a:p>
            <a:pPr marL="436245" indent="0" algn="just">
              <a:lnSpc>
                <a:spcPct val="107000"/>
              </a:lnSpc>
              <a:spcBef>
                <a:spcPts val="450"/>
              </a:spcBef>
              <a:buNone/>
            </a:pPr>
            <a:r>
              <a:rPr lang="en-GB" sz="1800" dirty="0">
                <a:latin typeface="Calibri" panose="020F0502020204030204" pitchFamily="34" charset="0"/>
                <a:ea typeface="Calibri" panose="020F0502020204030204" pitchFamily="34" charset="0"/>
                <a:cs typeface="Arial" panose="020B0604020202020204" pitchFamily="34" charset="0"/>
              </a:rPr>
              <a:t>iii</a:t>
            </a:r>
            <a:r>
              <a:rPr lang="el-GR" sz="1800" dirty="0">
                <a:latin typeface="Calibri" panose="020F0502020204030204" pitchFamily="34" charset="0"/>
                <a:ea typeface="Calibri" panose="020F0502020204030204" pitchFamily="34" charset="0"/>
                <a:cs typeface="Arial" panose="020B0604020202020204" pitchFamily="34" charset="0"/>
              </a:rPr>
              <a:t>.	εγγράφηκε στο φορολογικό μητρώο, και</a:t>
            </a:r>
            <a:endParaRPr lang="en-CY" sz="1800" dirty="0">
              <a:latin typeface="Calibri" panose="020F0502020204030204" pitchFamily="34" charset="0"/>
              <a:ea typeface="Calibri" panose="020F0502020204030204" pitchFamily="34" charset="0"/>
              <a:cs typeface="Arial" panose="020B0604020202020204" pitchFamily="34" charset="0"/>
            </a:endParaRPr>
          </a:p>
          <a:p>
            <a:pPr marL="436245" indent="0" algn="just">
              <a:lnSpc>
                <a:spcPct val="107000"/>
              </a:lnSpc>
              <a:spcBef>
                <a:spcPts val="450"/>
              </a:spcBef>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iv</a:t>
            </a:r>
            <a:r>
              <a:rPr lang="el-GR" sz="1800" dirty="0">
                <a:latin typeface="Calibri" panose="020F0502020204030204" pitchFamily="34" charset="0"/>
                <a:ea typeface="Calibri" panose="020F0502020204030204" pitchFamily="34" charset="0"/>
                <a:cs typeface="Arial" panose="020B0604020202020204" pitchFamily="34" charset="0"/>
              </a:rPr>
              <a:t>.	έχει υποβάλει τις Δηλώσεις Εργοδότη </a:t>
            </a:r>
            <a:endParaRPr lang="en-CY" sz="1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450"/>
              </a:spcBef>
              <a:spcAft>
                <a:spcPts val="600"/>
              </a:spcAft>
              <a:buNone/>
            </a:pPr>
            <a:endParaRPr lang="en-CY" sz="1350" dirty="0">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287921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DC79-8F3E-CD75-0CB5-75D3B078FC21}"/>
              </a:ext>
            </a:extLst>
          </p:cNvPr>
          <p:cNvSpPr>
            <a:spLocks noGrp="1"/>
          </p:cNvSpPr>
          <p:nvPr>
            <p:ph type="title"/>
          </p:nvPr>
        </p:nvSpPr>
        <p:spPr/>
        <p:txBody>
          <a:bodyPr/>
          <a:lstStyle/>
          <a:p>
            <a:pPr algn="ctr"/>
            <a:r>
              <a:rPr lang="el-GR" sz="3000" b="1" dirty="0">
                <a:latin typeface="Calibri" panose="020F0502020204030204" pitchFamily="34" charset="0"/>
                <a:cs typeface="Calibri" panose="020F0502020204030204" pitchFamily="34" charset="0"/>
              </a:rPr>
              <a:t>Τι εννοούμε και ποιες περιπτώσεις εμπίπτουν στον όρο «πρώτη εργοδότηση»</a:t>
            </a:r>
            <a:endParaRPr lang="en-CY" sz="3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B1B0ECC-877A-7860-370A-1CF9D792B02E}"/>
              </a:ext>
            </a:extLst>
          </p:cNvPr>
          <p:cNvSpPr>
            <a:spLocks noGrp="1"/>
          </p:cNvSpPr>
          <p:nvPr>
            <p:ph idx="1"/>
          </p:nvPr>
        </p:nvSpPr>
        <p:spPr/>
        <p:txBody>
          <a:bodyPr>
            <a:normAutofit lnSpcReduction="10000"/>
          </a:bodyPr>
          <a:lstStyle/>
          <a:p>
            <a:pPr algn="just"/>
            <a:r>
              <a:rPr lang="el-GR" sz="1800" dirty="0">
                <a:latin typeface="Calibri" panose="020F0502020204030204" pitchFamily="34" charset="0"/>
                <a:ea typeface="Calibri" panose="020F0502020204030204" pitchFamily="34" charset="0"/>
                <a:cs typeface="Arial" panose="020B0604020202020204" pitchFamily="34" charset="0"/>
              </a:rPr>
              <a:t>Όταν για πρώτη φορά το άτομο ασκεί μισθωτές υπηρεσίες στη Δημοκρατία είτε σε εργοδότη κάτοικο της Δημοκρατίας είτε σε εργοδότη μη κάτοικο της Δημοκρατίας.</a:t>
            </a:r>
            <a:endParaRPr lang="en-CY" sz="1800" dirty="0">
              <a:latin typeface="Calibri" panose="020F0502020204030204" pitchFamily="34" charset="0"/>
              <a:ea typeface="Calibri" panose="020F0502020204030204" pitchFamily="34" charset="0"/>
              <a:cs typeface="Arial" panose="020B0604020202020204" pitchFamily="34" charset="0"/>
            </a:endParaRPr>
          </a:p>
          <a:p>
            <a:pPr marL="360000" algn="just"/>
            <a:r>
              <a:rPr lang="el-GR" sz="1800" dirty="0">
                <a:latin typeface="Calibri" panose="020F0502020204030204" pitchFamily="34" charset="0"/>
                <a:ea typeface="Calibri" panose="020F0502020204030204" pitchFamily="34" charset="0"/>
                <a:cs typeface="Arial" panose="020B0604020202020204" pitchFamily="34" charset="0"/>
              </a:rPr>
              <a:t>Αγνοείται η περιστασιακή πλήρης (</a:t>
            </a:r>
            <a:r>
              <a:rPr lang="el-GR" sz="1800" dirty="0" err="1">
                <a:latin typeface="Calibri" panose="020F0502020204030204" pitchFamily="34" charset="0"/>
                <a:ea typeface="Calibri" panose="020F0502020204030204" pitchFamily="34" charset="0"/>
                <a:cs typeface="Arial" panose="020B0604020202020204" pitchFamily="34" charset="0"/>
              </a:rPr>
              <a:t>full</a:t>
            </a:r>
            <a:r>
              <a:rPr lang="el-GR" sz="1800" dirty="0">
                <a:latin typeface="Calibri" panose="020F0502020204030204" pitchFamily="34" charset="0"/>
                <a:ea typeface="Calibri" panose="020F0502020204030204" pitchFamily="34" charset="0"/>
                <a:cs typeface="Arial" panose="020B0604020202020204" pitchFamily="34" charset="0"/>
              </a:rPr>
              <a:t> </a:t>
            </a:r>
            <a:r>
              <a:rPr lang="el-GR" sz="1800" dirty="0" err="1">
                <a:latin typeface="Calibri" panose="020F0502020204030204" pitchFamily="34" charset="0"/>
                <a:ea typeface="Calibri" panose="020F0502020204030204" pitchFamily="34" charset="0"/>
                <a:cs typeface="Arial" panose="020B0604020202020204" pitchFamily="34" charset="0"/>
              </a:rPr>
              <a:t>time</a:t>
            </a:r>
            <a:r>
              <a:rPr lang="el-GR" sz="1800" dirty="0">
                <a:latin typeface="Calibri" panose="020F0502020204030204" pitchFamily="34" charset="0"/>
                <a:ea typeface="Calibri" panose="020F0502020204030204" pitchFamily="34" charset="0"/>
                <a:cs typeface="Arial" panose="020B0604020202020204" pitchFamily="34" charset="0"/>
              </a:rPr>
              <a:t>) ή μερική (</a:t>
            </a:r>
            <a:r>
              <a:rPr lang="el-GR" sz="1800" dirty="0" err="1">
                <a:latin typeface="Calibri" panose="020F0502020204030204" pitchFamily="34" charset="0"/>
                <a:ea typeface="Calibri" panose="020F0502020204030204" pitchFamily="34" charset="0"/>
                <a:cs typeface="Arial" panose="020B0604020202020204" pitchFamily="34" charset="0"/>
              </a:rPr>
              <a:t>part</a:t>
            </a:r>
            <a:r>
              <a:rPr lang="el-GR" sz="1800" dirty="0">
                <a:latin typeface="Calibri" panose="020F0502020204030204" pitchFamily="34" charset="0"/>
                <a:ea typeface="Calibri" panose="020F0502020204030204" pitchFamily="34" charset="0"/>
                <a:cs typeface="Arial" panose="020B0604020202020204" pitchFamily="34" charset="0"/>
              </a:rPr>
              <a:t> </a:t>
            </a:r>
            <a:r>
              <a:rPr lang="el-GR" sz="1800" dirty="0" err="1">
                <a:latin typeface="Calibri" panose="020F0502020204030204" pitchFamily="34" charset="0"/>
                <a:ea typeface="Calibri" panose="020F0502020204030204" pitchFamily="34" charset="0"/>
                <a:cs typeface="Arial" panose="020B0604020202020204" pitchFamily="34" charset="0"/>
              </a:rPr>
              <a:t>time</a:t>
            </a:r>
            <a:r>
              <a:rPr lang="el-GR" sz="1800" dirty="0">
                <a:latin typeface="Calibri" panose="020F0502020204030204" pitchFamily="34" charset="0"/>
                <a:ea typeface="Calibri" panose="020F0502020204030204" pitchFamily="34" charset="0"/>
                <a:cs typeface="Arial" panose="020B0604020202020204" pitchFamily="34" charset="0"/>
              </a:rPr>
              <a:t>)</a:t>
            </a:r>
            <a:r>
              <a:rPr lang="el-GR" sz="1800" b="1" dirty="0">
                <a:latin typeface="Calibri" panose="020F0502020204030204" pitchFamily="34" charset="0"/>
                <a:ea typeface="Calibri" panose="020F0502020204030204" pitchFamily="34" charset="0"/>
                <a:cs typeface="Arial" panose="020B0604020202020204" pitchFamily="34" charset="0"/>
              </a:rPr>
              <a:t> </a:t>
            </a:r>
            <a:r>
              <a:rPr lang="el-GR" sz="1800" dirty="0">
                <a:latin typeface="Calibri" panose="020F0502020204030204" pitchFamily="34" charset="0"/>
                <a:ea typeface="Calibri" panose="020F0502020204030204" pitchFamily="34" charset="0"/>
                <a:cs typeface="Arial" panose="020B0604020202020204" pitchFamily="34" charset="0"/>
              </a:rPr>
              <a:t>εργοδότηση για περίοδο που δεν υπερβαίνει συνολικά τις 120 ημέρες σε ένα φορολογικό έτος.</a:t>
            </a:r>
          </a:p>
          <a:p>
            <a:pPr lvl="1" algn="just"/>
            <a:r>
              <a:rPr lang="el-GR" sz="1800" u="sng" dirty="0">
                <a:latin typeface="Calibri" panose="020F0502020204030204" pitchFamily="34" charset="0"/>
                <a:ea typeface="Calibri" panose="020F0502020204030204" pitchFamily="34" charset="0"/>
                <a:cs typeface="Arial" panose="020B0604020202020204" pitchFamily="34" charset="0"/>
              </a:rPr>
              <a:t>Περιστασιακή εργοδότηση</a:t>
            </a:r>
            <a:r>
              <a:rPr lang="el-GR" sz="1800" dirty="0">
                <a:latin typeface="Calibri" panose="020F0502020204030204" pitchFamily="34" charset="0"/>
                <a:ea typeface="Calibri" panose="020F0502020204030204" pitchFamily="34" charset="0"/>
                <a:cs typeface="Arial" panose="020B0604020202020204" pitchFamily="34" charset="0"/>
              </a:rPr>
              <a:t> = εργοδότηση με βάση συμβόλαιο διάρκειας </a:t>
            </a:r>
            <a:r>
              <a:rPr lang="el-GR" sz="1800" dirty="0">
                <a:latin typeface="Calibri" panose="020F0502020204030204" pitchFamily="34" charset="0"/>
                <a:ea typeface="Calibri" panose="020F0502020204030204" pitchFamily="34" charset="0"/>
                <a:cs typeface="Calibri" panose="020F0502020204030204" pitchFamily="34" charset="0"/>
              </a:rPr>
              <a:t>≤ 120 ημερών </a:t>
            </a:r>
            <a:r>
              <a:rPr lang="el-GR" sz="1800" b="1" dirty="0">
                <a:latin typeface="Calibri" panose="020F0502020204030204" pitchFamily="34" charset="0"/>
                <a:ea typeface="Calibri" panose="020F0502020204030204" pitchFamily="34" charset="0"/>
                <a:cs typeface="Calibri" panose="020F0502020204030204" pitchFamily="34" charset="0"/>
              </a:rPr>
              <a:t>ή </a:t>
            </a:r>
            <a:r>
              <a:rPr lang="el-GR" sz="1800" dirty="0">
                <a:latin typeface="Calibri" panose="020F0502020204030204" pitchFamily="34" charset="0"/>
                <a:ea typeface="Calibri" panose="020F0502020204030204" pitchFamily="34" charset="0"/>
                <a:cs typeface="Calibri" panose="020F0502020204030204" pitchFamily="34" charset="0"/>
              </a:rPr>
              <a:t>χωρίς συμβόλαιο και συνολική περίοδος εργοδότησης ≤ 120 ημερών.</a:t>
            </a:r>
            <a:endParaRPr lang="el-GR" sz="1800" dirty="0">
              <a:latin typeface="Calibri" panose="020F0502020204030204" pitchFamily="34" charset="0"/>
              <a:ea typeface="Calibri" panose="020F0502020204030204" pitchFamily="34" charset="0"/>
              <a:cs typeface="Arial" panose="020B0604020202020204" pitchFamily="34" charset="0"/>
            </a:endParaRPr>
          </a:p>
          <a:p>
            <a:pPr lvl="1" algn="just"/>
            <a:endParaRPr lang="el-GR" sz="1800" dirty="0">
              <a:latin typeface="Calibri" panose="020F0502020204030204" pitchFamily="34" charset="0"/>
              <a:cs typeface="Arial" panose="020B0604020202020204" pitchFamily="34" charset="0"/>
            </a:endParaRPr>
          </a:p>
          <a:p>
            <a:pPr lvl="1" algn="just"/>
            <a:r>
              <a:rPr lang="el-GR" sz="1800" dirty="0">
                <a:latin typeface="Calibri" panose="020F0502020204030204" pitchFamily="34" charset="0"/>
                <a:cs typeface="Arial" panose="020B0604020202020204" pitchFamily="34" charset="0"/>
              </a:rPr>
              <a:t>Σημείωση</a:t>
            </a:r>
            <a:r>
              <a:rPr lang="en-US" sz="1800" dirty="0">
                <a:latin typeface="Calibri" panose="020F0502020204030204" pitchFamily="34" charset="0"/>
                <a:cs typeface="Arial" panose="020B0604020202020204" pitchFamily="34" charset="0"/>
              </a:rPr>
              <a:t>: </a:t>
            </a:r>
            <a:r>
              <a:rPr lang="el-GR" sz="1800" dirty="0">
                <a:latin typeface="Calibri" panose="020F0502020204030204" pitchFamily="34" charset="0"/>
                <a:cs typeface="Arial" panose="020B0604020202020204" pitchFamily="34" charset="0"/>
              </a:rPr>
              <a:t> Η παροχή μισθωτών υπηρεσιών στη Δημοκρατία για συνολική περίοδο ≤ 120 ημερών στα πλαίσια άσκησης καθηκόντων με βάση μακροχρόνιο συμβόλαιο σε κύπριο ή ξένο εργοδότη </a:t>
            </a:r>
            <a:r>
              <a:rPr lang="el-GR" sz="1800" b="1" dirty="0">
                <a:latin typeface="Calibri" panose="020F0502020204030204" pitchFamily="34" charset="0"/>
                <a:cs typeface="Arial" panose="020B0604020202020204" pitchFamily="34" charset="0"/>
              </a:rPr>
              <a:t>ΔΕΝ</a:t>
            </a:r>
            <a:r>
              <a:rPr lang="el-GR" sz="1800" dirty="0">
                <a:latin typeface="Calibri" panose="020F0502020204030204" pitchFamily="34" charset="0"/>
                <a:cs typeface="Arial" panose="020B0604020202020204" pitchFamily="34" charset="0"/>
              </a:rPr>
              <a:t> αποτελεί περιστασιακή εργοδότηση.  Επίσης η π</a:t>
            </a:r>
            <a:r>
              <a:rPr lang="el-GR" sz="1800" dirty="0">
                <a:latin typeface="Calibri" panose="020F0502020204030204" pitchFamily="34" charset="0"/>
                <a:ea typeface="Calibri" panose="020F0502020204030204" pitchFamily="34" charset="0"/>
                <a:cs typeface="Arial" panose="020B0604020202020204" pitchFamily="34" charset="0"/>
              </a:rPr>
              <a:t>ερίοδος επί δοκιμασίας (</a:t>
            </a:r>
            <a:r>
              <a:rPr lang="en-GB" sz="1800" dirty="0">
                <a:latin typeface="Calibri" panose="020F0502020204030204" pitchFamily="34" charset="0"/>
                <a:ea typeface="Calibri" panose="020F0502020204030204" pitchFamily="34" charset="0"/>
                <a:cs typeface="Arial" panose="020B0604020202020204" pitchFamily="34" charset="0"/>
              </a:rPr>
              <a:t>probation period</a:t>
            </a:r>
            <a:r>
              <a:rPr lang="el-GR" sz="1800" dirty="0">
                <a:latin typeface="Calibri" panose="020F0502020204030204" pitchFamily="34" charset="0"/>
                <a:ea typeface="Calibri" panose="020F0502020204030204" pitchFamily="34" charset="0"/>
                <a:cs typeface="Arial" panose="020B0604020202020204" pitchFamily="34" charset="0"/>
              </a:rPr>
              <a:t>) αποτελεί μέρος του συμβολαίου εργοδότησης και προσμετράται στον υπολογισμό των 120 ημερών. </a:t>
            </a:r>
            <a:endParaRPr lang="en-CY" sz="1800" dirty="0">
              <a:latin typeface="Calibri" panose="020F0502020204030204" pitchFamily="34" charset="0"/>
              <a:ea typeface="Calibri" panose="020F0502020204030204" pitchFamily="34" charset="0"/>
              <a:cs typeface="Arial" panose="020B0604020202020204" pitchFamily="34" charset="0"/>
            </a:endParaRPr>
          </a:p>
          <a:p>
            <a:pPr lvl="1" algn="just"/>
            <a:endParaRPr lang="el-GR" sz="1600" dirty="0">
              <a:latin typeface="Calibri" panose="020F0502020204030204" pitchFamily="34" charset="0"/>
              <a:cs typeface="Arial" panose="020B0604020202020204" pitchFamily="34" charset="0"/>
            </a:endParaRPr>
          </a:p>
          <a:p>
            <a:pPr lvl="3" algn="just"/>
            <a:endParaRPr lang="el-GR" sz="1600" dirty="0">
              <a:latin typeface="Calibri" panose="020F0502020204030204" pitchFamily="34" charset="0"/>
              <a:cs typeface="Arial" panose="020B0604020202020204" pitchFamily="34" charset="0"/>
            </a:endParaRPr>
          </a:p>
          <a:p>
            <a:pPr algn="just"/>
            <a:endParaRPr lang="el-GR" sz="1600" dirty="0">
              <a:latin typeface="Calibri" panose="020F0502020204030204" pitchFamily="34" charset="0"/>
              <a:cs typeface="Arial" panose="020B0604020202020204" pitchFamily="34" charset="0"/>
            </a:endParaRPr>
          </a:p>
          <a:p>
            <a:pPr algn="just"/>
            <a:endParaRPr lang="el-GR" sz="1350" dirty="0">
              <a:latin typeface="Calibri" panose="020F0502020204030204" pitchFamily="34" charset="0"/>
              <a:cs typeface="Arial" panose="020B0604020202020204" pitchFamily="34" charset="0"/>
            </a:endParaRPr>
          </a:p>
          <a:p>
            <a:pPr lvl="2" algn="just"/>
            <a:endParaRPr lang="en-CY" sz="1350" dirty="0">
              <a:latin typeface="Calibri" panose="020F0502020204030204" pitchFamily="34" charset="0"/>
              <a:cs typeface="Arial" panose="020B0604020202020204" pitchFamily="34" charset="0"/>
            </a:endParaRPr>
          </a:p>
          <a:p>
            <a:pPr lvl="2" algn="just"/>
            <a:endParaRPr lang="en-CY" sz="1050" dirty="0">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102514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4556-138E-0A8A-A4DA-F37A4DD6D32E}"/>
              </a:ext>
            </a:extLst>
          </p:cNvPr>
          <p:cNvSpPr>
            <a:spLocks noGrp="1"/>
          </p:cNvSpPr>
          <p:nvPr>
            <p:ph type="title"/>
          </p:nvPr>
        </p:nvSpPr>
        <p:spPr/>
        <p:txBody>
          <a:bodyPr/>
          <a:lstStyle/>
          <a:p>
            <a:r>
              <a:rPr lang="el-GR" sz="3000" b="1" dirty="0"/>
              <a:t>ΠΡΩΤΗ ΕΡΓΟΔΟΤΗΣΗ (ΣΥΝΕΧΕΙΑ)</a:t>
            </a:r>
            <a:endParaRPr lang="en-CY" sz="3000" b="1" dirty="0"/>
          </a:p>
        </p:txBody>
      </p:sp>
      <p:sp>
        <p:nvSpPr>
          <p:cNvPr id="3" name="Content Placeholder 2">
            <a:extLst>
              <a:ext uri="{FF2B5EF4-FFF2-40B4-BE49-F238E27FC236}">
                <a16:creationId xmlns:a16="http://schemas.microsoft.com/office/drawing/2014/main" id="{AD433CC8-FB05-1399-6373-EEB1AD0801D7}"/>
              </a:ext>
            </a:extLst>
          </p:cNvPr>
          <p:cNvSpPr>
            <a:spLocks noGrp="1"/>
          </p:cNvSpPr>
          <p:nvPr>
            <p:ph idx="1"/>
          </p:nvPr>
        </p:nvSpPr>
        <p:spPr/>
        <p:txBody>
          <a:bodyPr>
            <a:normAutofit/>
          </a:bodyPr>
          <a:lstStyle/>
          <a:p>
            <a:pPr algn="just"/>
            <a:r>
              <a:rPr lang="el-GR" sz="1800" dirty="0">
                <a:latin typeface="Calibri" panose="020F0502020204030204" pitchFamily="34" charset="0"/>
                <a:ea typeface="Calibri" panose="020F0502020204030204" pitchFamily="34" charset="0"/>
                <a:cs typeface="Arial" panose="020B0604020202020204" pitchFamily="34" charset="0"/>
              </a:rPr>
              <a:t>Άτομο </a:t>
            </a:r>
            <a:r>
              <a:rPr lang="el-GR" sz="1800" b="1" u="sng" dirty="0">
                <a:latin typeface="Calibri" panose="020F0502020204030204" pitchFamily="34" charset="0"/>
                <a:ea typeface="Calibri" panose="020F0502020204030204" pitchFamily="34" charset="0"/>
                <a:cs typeface="Arial" panose="020B0604020202020204" pitchFamily="34" charset="0"/>
              </a:rPr>
              <a:t>δεν</a:t>
            </a:r>
            <a:r>
              <a:rPr lang="el-GR" sz="1800" u="sng" dirty="0">
                <a:latin typeface="Calibri" panose="020F0502020204030204" pitchFamily="34" charset="0"/>
                <a:ea typeface="Calibri" panose="020F0502020204030204" pitchFamily="34" charset="0"/>
                <a:cs typeface="Arial" panose="020B0604020202020204" pitchFamily="34" charset="0"/>
              </a:rPr>
              <a:t> θεωρείται </a:t>
            </a:r>
            <a:r>
              <a:rPr lang="el-GR" sz="1800" dirty="0">
                <a:latin typeface="Calibri" panose="020F0502020204030204" pitchFamily="34" charset="0"/>
                <a:ea typeface="Calibri" panose="020F0502020204030204" pitchFamily="34" charset="0"/>
                <a:cs typeface="Arial" panose="020B0604020202020204" pitchFamily="34" charset="0"/>
              </a:rPr>
              <a:t>ότι έχει πρώτη εργοδότηση ή παύει να θεωρείται ότι έχει πρώτη εργοδότηση: </a:t>
            </a:r>
          </a:p>
          <a:p>
            <a:pPr lvl="1" algn="just">
              <a:buFont typeface="Calibri" panose="020F0502020204030204" pitchFamily="34" charset="0"/>
              <a:buChar char="×"/>
            </a:pPr>
            <a:r>
              <a:rPr lang="el-GR" sz="1800" dirty="0">
                <a:latin typeface="Calibri" panose="020F0502020204030204" pitchFamily="34" charset="0"/>
                <a:ea typeface="Calibri" panose="020F0502020204030204" pitchFamily="34" charset="0"/>
                <a:cs typeface="Arial" panose="020B0604020202020204" pitchFamily="34" charset="0"/>
              </a:rPr>
              <a:t>όταν οποτεδήποτε στο παρελθόν είχε εργοδότηση στη Δημοκρατία (η περιστασιακή εργοδότηση αγνοείται),</a:t>
            </a:r>
          </a:p>
          <a:p>
            <a:pPr lvl="1" algn="just">
              <a:buFont typeface="Calibri" panose="020F0502020204030204" pitchFamily="34" charset="0"/>
              <a:buChar char="×"/>
            </a:pPr>
            <a:r>
              <a:rPr lang="el-GR" sz="1800" dirty="0">
                <a:latin typeface="Calibri" panose="020F0502020204030204" pitchFamily="34" charset="0"/>
                <a:ea typeface="Calibri" panose="020F0502020204030204" pitchFamily="34" charset="0"/>
                <a:cs typeface="Arial" panose="020B0604020202020204" pitchFamily="34" charset="0"/>
              </a:rPr>
              <a:t>όταν τερματίζει την πρώτη του εργοδότηση στη Δημοκρατία,</a:t>
            </a:r>
          </a:p>
          <a:p>
            <a:pPr lvl="1" algn="just">
              <a:buFont typeface="Calibri" panose="020F0502020204030204" pitchFamily="34" charset="0"/>
              <a:buChar char="×"/>
            </a:pPr>
            <a:r>
              <a:rPr lang="el-GR" sz="1800" dirty="0">
                <a:latin typeface="Calibri" panose="020F0502020204030204" pitchFamily="34" charset="0"/>
                <a:ea typeface="Calibri" panose="020F0502020204030204" pitchFamily="34" charset="0"/>
                <a:cs typeface="Arial" panose="020B0604020202020204" pitchFamily="34" charset="0"/>
              </a:rPr>
              <a:t>αναφορικά με άλλες εργοδοτήσεις που τρέχουν παράλληλα με την πρώτη (η απαλλαγή θα χορηγείται μόνο επί της αμοιβής της πρώτης εργοδότησης) </a:t>
            </a:r>
          </a:p>
          <a:p>
            <a:pPr algn="just"/>
            <a:r>
              <a:rPr lang="el-GR" sz="1800" dirty="0">
                <a:latin typeface="Calibri" panose="020F0502020204030204" pitchFamily="34" charset="0"/>
                <a:ea typeface="Calibri" panose="020F0502020204030204" pitchFamily="34" charset="0"/>
                <a:cs typeface="Arial" panose="020B0604020202020204" pitchFamily="34" charset="0"/>
              </a:rPr>
              <a:t>Αλλαγή εργοδοτών, ή παράλληλη εργοδότηση σε εργοδότες που είναι μέλη του ίδιου ενοποιημένου ομίλου για λογιστικούς σκοπούς, θεωρούνται «πρώτη εργοδότηση».</a:t>
            </a:r>
          </a:p>
          <a:p>
            <a:pPr algn="just"/>
            <a:endParaRPr lang="el-GR" sz="1800" dirty="0">
              <a:latin typeface="Calibri" panose="020F0502020204030204" pitchFamily="34" charset="0"/>
              <a:ea typeface="Calibri" panose="020F0502020204030204" pitchFamily="34" charset="0"/>
              <a:cs typeface="Arial" panose="020B0604020202020204" pitchFamily="34" charset="0"/>
            </a:endParaRPr>
          </a:p>
          <a:p>
            <a:endParaRPr lang="el-GR" sz="135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910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92E2-4C22-6C18-DF9F-B5B532D98A39}"/>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ΠΡΩΤΗ ΕΡΓΟΔΟΤΗΣΗ</a:t>
            </a:r>
            <a:r>
              <a:rPr lang="en-US" sz="3000" b="1" dirty="0">
                <a:latin typeface="Calibri" panose="020F0502020204030204" pitchFamily="34" charset="0"/>
                <a:cs typeface="Calibri" panose="020F0502020204030204" pitchFamily="34" charset="0"/>
              </a:rPr>
              <a:t> -</a:t>
            </a:r>
            <a:r>
              <a:rPr lang="el-GR" sz="3000" b="1" dirty="0">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1</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1730FDF-847A-B7FB-D119-A889448991E0}"/>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 Άτομο, το οποίο μέχρι και το έτος 2016 δεν είχε εργοδοτηθεί στη Δημοκρατία, την 1.2.2017 εργοδοτείται εκτός της Δημοκρατίας σε ξένο εργοδότη. Βάσει των όρων εργοδότησης του στον ξένο εργοδότη, το άτομο μεταβαίνει στη Δημοκρατία, από την οποία παρέχει τις μισθωτές του υπηρεσίες για συνολική περίοδο 106 περίπου ημερών ανά φορολογικό έτος (κατά μέσο όρο). Την 1.9.2022, το άτομο τερματίζει την εργοδότηση του στον ξένο εργοδότη και εργοδοτείται στην εταιρεία Α, η οποία δεν ανήκει στον ίδιο ενοποιημένο όμιλο για λογιστικούς σκοπούς με τον ξένο εργοδότη.</a:t>
            </a:r>
            <a:endParaRPr lang="en-US" sz="1800" dirty="0">
              <a:latin typeface="Calibri" panose="020F0502020204030204" pitchFamily="34" charset="0"/>
              <a:cs typeface="Calibri" panose="020F0502020204030204" pitchFamily="34" charset="0"/>
            </a:endParaRPr>
          </a:p>
          <a:p>
            <a:pPr marL="0" indent="0" algn="just">
              <a:buNone/>
            </a:pPr>
            <a:endParaRPr lang="el-GR"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cs typeface="Calibri" panose="020F0502020204030204" pitchFamily="34" charset="0"/>
              </a:rPr>
              <a:t>Απάντηση</a:t>
            </a:r>
            <a:r>
              <a:rPr lang="en-US" sz="1800" b="1" dirty="0">
                <a:solidFill>
                  <a:srgbClr val="FF0000"/>
                </a:solidFill>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Στην προκειμένη περίπτωση η εργοδότηση στην εταιρεία Α δεν θεωρείται πρώτη εργοδότηση καθότι η εργοδότηση του ατόμου στη Δημοκρατία στον ξένο εργοδότη δεν ήταν περιστασιακή (ασκείτο σε συστηματική βάση με βάση συμβόλαιο εργοδότησης, η διάρκεια του οποίου υπερβαίνει τις 120 ημέρες). </a:t>
            </a:r>
          </a:p>
          <a:p>
            <a:endParaRPr lang="en-CY" dirty="0"/>
          </a:p>
        </p:txBody>
      </p:sp>
    </p:spTree>
    <p:extLst>
      <p:ext uri="{BB962C8B-B14F-4D97-AF65-F5344CB8AC3E}">
        <p14:creationId xmlns:p14="http://schemas.microsoft.com/office/powerpoint/2010/main" val="240281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ΠΡΩΤΗ ΕΡΓΟΔΟΤΗΣΗ</a:t>
            </a:r>
            <a:r>
              <a:rPr lang="en-US" sz="3000" b="1" dirty="0">
                <a:latin typeface="Calibri" panose="020F0502020204030204" pitchFamily="34" charset="0"/>
                <a:cs typeface="Calibri" panose="020F0502020204030204" pitchFamily="34" charset="0"/>
              </a:rPr>
              <a:t> -</a:t>
            </a:r>
            <a:r>
              <a:rPr lang="el-GR" sz="3000" b="1" dirty="0">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το οποίο δεν είχε εργοδοτηθεί στη Δημοκρατία μέχρι το έτος 2021, την 1.11.2022 και ενώ εργοδοτείται σε ξένο εργοδότη που δεν διατηρεί μόνιμη εγκατάσταση στη Δημοκρατία, εγκαθίσταται στη Δημοκρατία, από την οποία θα παρέχει τις μισθωτές του υπηρεσίες εξ ’αποστάσεως προς τον ξένο εργοδότη.</a:t>
            </a:r>
            <a:endParaRPr lang="en-US" sz="1800" dirty="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Στην προκειμένη περίπτωση η εξ ’αποστάσεως παροχή μισθωτών υπηρεσιών προς τον ξένο εργοδότη θεωρείται πρώτη εργοδότηση.</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9138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r>
              <a:rPr lang="el-GR" sz="3000" b="1" dirty="0">
                <a:latin typeface="Calibri" panose="020F0502020204030204" pitchFamily="34" charset="0"/>
                <a:cs typeface="Calibri" panose="020F0502020204030204" pitchFamily="34" charset="0"/>
              </a:rPr>
              <a:t>ΠΡΩΤΗ ΕΡΓΟΔΟΤΗΣΗ</a:t>
            </a:r>
            <a:r>
              <a:rPr lang="en-US" sz="3000" b="1" dirty="0">
                <a:latin typeface="Calibri" panose="020F0502020204030204" pitchFamily="34" charset="0"/>
                <a:cs typeface="Calibri" panose="020F0502020204030204" pitchFamily="34" charset="0"/>
              </a:rPr>
              <a:t> -</a:t>
            </a:r>
            <a:r>
              <a:rPr lang="el-GR" sz="3000" b="1" dirty="0">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3</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endParaRPr lang="en-CY" dirty="0"/>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a:t>
            </a:r>
            <a:r>
              <a:rPr lang="el-GR"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το οποίο δεν είχε εργοδοτηθεί στη Δημοκρατία μέχρι το έτος 2017, την 01.01.2018 εργοδοτείται στην εταιρεία Α. Την </a:t>
            </a:r>
            <a:r>
              <a:rPr lang="en-US" sz="1800" dirty="0">
                <a:latin typeface="Calibri" panose="020F0502020204030204" pitchFamily="34" charset="0"/>
                <a:cs typeface="Calibri" panose="020F0502020204030204" pitchFamily="34" charset="0"/>
              </a:rPr>
              <a:t>01.10.2018 </a:t>
            </a:r>
            <a:r>
              <a:rPr lang="el-GR" sz="1800" dirty="0">
                <a:latin typeface="Calibri" panose="020F0502020204030204" pitchFamily="34" charset="0"/>
                <a:cs typeface="Calibri" panose="020F0502020204030204" pitchFamily="34" charset="0"/>
              </a:rPr>
              <a:t>τερματίζει την εργοδότηση του στην εταιρεία Α και συνάπτει νέα εργοδότηση με την εταιρεία Β. Οι εταιρείες δεν ανήκουν στο ίδιο ενοποιημένο όμιλο για λογιστικούς σκοπούς.  Την 01.01.2022 τερματίζει την εργοδότηση του στην εταιρεία Β και συνάπτει ξανά νέα εργοδότηση με την εταιρεία Α. </a:t>
            </a:r>
            <a:endParaRPr lang="en-US" sz="1800" dirty="0">
              <a:latin typeface="Calibri" panose="020F0502020204030204" pitchFamily="34" charset="0"/>
              <a:cs typeface="Calibri" panose="020F0502020204030204" pitchFamily="34" charset="0"/>
            </a:endParaRPr>
          </a:p>
          <a:p>
            <a:pPr marL="0" indent="0" algn="just">
              <a:buNone/>
            </a:pPr>
            <a:endParaRPr lang="el-GR"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 </a:t>
            </a:r>
            <a:r>
              <a:rPr lang="el-GR" sz="1800" dirty="0">
                <a:latin typeface="Calibri" panose="020F0502020204030204" pitchFamily="34" charset="0"/>
                <a:ea typeface="Times New Roman" panose="02020603050405020304" pitchFamily="18" charset="0"/>
                <a:cs typeface="Calibri" panose="020F0502020204030204" pitchFamily="34" charset="0"/>
              </a:rPr>
              <a:t>Στην προκείμενη περίπτωση η εργοδότηση του ατόμου στην εταιρεία Α την 1.1.2022 δεν θεωρείται εργοδότηση. </a:t>
            </a:r>
            <a:endParaRPr lang="en-CY"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750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D5092-7973-9236-8464-268F0BD3D166}"/>
              </a:ext>
            </a:extLst>
          </p:cNvPr>
          <p:cNvSpPr>
            <a:spLocks noGrp="1"/>
          </p:cNvSpPr>
          <p:nvPr>
            <p:ph type="title"/>
          </p:nvPr>
        </p:nvSpPr>
        <p:spPr/>
        <p:txBody>
          <a:bodyPr/>
          <a:lstStyle/>
          <a:p>
            <a:r>
              <a:rPr lang="el-GR" sz="3000" b="1" dirty="0">
                <a:latin typeface="Calibri" panose="020F0502020204030204" pitchFamily="34" charset="0"/>
                <a:cs typeface="Calibri" panose="020F0502020204030204" pitchFamily="34" charset="0"/>
              </a:rPr>
              <a:t/>
            </a:r>
            <a:br>
              <a:rPr lang="el-GR" sz="3000" b="1" dirty="0">
                <a:latin typeface="Calibri" panose="020F0502020204030204" pitchFamily="34" charset="0"/>
                <a:cs typeface="Calibri" panose="020F0502020204030204" pitchFamily="34" charset="0"/>
              </a:rPr>
            </a:br>
            <a:r>
              <a:rPr lang="el-GR" sz="2500" b="1" dirty="0">
                <a:latin typeface="Calibri" panose="020F0502020204030204" pitchFamily="34" charset="0"/>
                <a:cs typeface="Calibri" panose="020F0502020204030204" pitchFamily="34" charset="0"/>
              </a:rPr>
              <a:t>Τι εννοούμε με τον όρο «ΑΜΟΙΒΗ ΑΠΟ ΠΡΩΤΗ ΕΡΓΟΔΟΤΗΣΗ» και ποια εισοδήματα εμπίπτουν σ’ αυτόν</a:t>
            </a:r>
            <a:endParaRPr lang="en-CY" sz="25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C1FBF6E-CBD1-A621-C1A8-6B85DB0DE7C5}"/>
              </a:ext>
            </a:extLst>
          </p:cNvPr>
          <p:cNvSpPr>
            <a:spLocks noGrp="1"/>
          </p:cNvSpPr>
          <p:nvPr>
            <p:ph idx="1"/>
          </p:nvPr>
        </p:nvSpPr>
        <p:spPr/>
        <p:txBody>
          <a:bodyPr/>
          <a:lstStyle/>
          <a:p>
            <a:pPr algn="just">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Οποιοδήποτε κέρδος ή όφελος (περιλαμβανομένων των οφελών σε είδος, επιδομάτων, φιλοδωρημάτων απόδοσης, κ.α.) από </a:t>
            </a:r>
            <a:r>
              <a:rPr lang="el-GR" sz="1800" dirty="0" err="1">
                <a:effectLst/>
                <a:latin typeface="Calibri" panose="020F0502020204030204" pitchFamily="34" charset="0"/>
                <a:ea typeface="Calibri" panose="020F0502020204030204" pitchFamily="34" charset="0"/>
                <a:cs typeface="Arial" panose="020B0604020202020204" pitchFamily="34" charset="0"/>
              </a:rPr>
              <a:t>εργοδότηση</a:t>
            </a:r>
            <a:r>
              <a:rPr lang="el-GR" sz="1800" dirty="0">
                <a:effectLst/>
                <a:latin typeface="Calibri" panose="020F0502020204030204" pitchFamily="34" charset="0"/>
                <a:ea typeface="Calibri" panose="020F0502020204030204" pitchFamily="34" charset="0"/>
                <a:cs typeface="Arial" panose="020B0604020202020204" pitchFamily="34" charset="0"/>
              </a:rPr>
              <a:t> στη Δημοκρατία, το οποίο εμπίπτει στις πρόνοιες των άρθρων 5(1)(β) και 5(2)(β) του περί ΦΕ Νόμου, αλλά </a:t>
            </a:r>
            <a:r>
              <a:rPr lang="el-GR" sz="1800" b="1" u="sng" dirty="0">
                <a:effectLst/>
                <a:latin typeface="Calibri" panose="020F0502020204030204" pitchFamily="34" charset="0"/>
                <a:ea typeface="Calibri" panose="020F0502020204030204" pitchFamily="34" charset="0"/>
                <a:cs typeface="Arial" panose="020B0604020202020204" pitchFamily="34" charset="0"/>
              </a:rPr>
              <a:t>δεν περιλαμβάνει</a:t>
            </a:r>
            <a:r>
              <a:rPr lang="el-GR"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0" eaLnBrk="0" fontAlgn="base" latinLnBrk="0" hangingPunct="0">
              <a:lnSpc>
                <a:spcPct val="107000"/>
              </a:lnSpc>
              <a:spcBef>
                <a:spcPts val="600"/>
              </a:spcBef>
              <a:spcAft>
                <a:spcPts val="800"/>
              </a:spcAft>
              <a:buClrTx/>
              <a:buSzTx/>
              <a:buFontTx/>
              <a:buChar char="–"/>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οποιοδήποτε κέρδος ή όφελος από μισθωτές υπηρεσίες που ασκούνται εκτός της Δημοκρατίας σε ξένο εργοδότη, είτε απαλλάσσονται με βάση το άρθρο 36(5) του περί ΦΕ Νόμου, είτε όχι.</a:t>
            </a:r>
            <a:endParaRPr kumimoji="0" lang="en-CY"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0" eaLnBrk="0" fontAlgn="base" latinLnBrk="0" hangingPunct="0">
              <a:lnSpc>
                <a:spcPct val="107000"/>
              </a:lnSpc>
              <a:spcBef>
                <a:spcPts val="600"/>
              </a:spcBef>
              <a:spcAft>
                <a:spcPts val="800"/>
              </a:spcAft>
              <a:buClrTx/>
              <a:buSzTx/>
              <a:buFontTx/>
              <a:buChar char="–"/>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l-GR"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ii</a:t>
            </a: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οποιαδήποτε ποσά εισοδήματος απαλλάσσονται του φόρου με βάση τις διατάξεις του άρθρου 8.</a:t>
            </a:r>
            <a:endParaRPr kumimoji="0" lang="en-CY"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0" eaLnBrk="0" fontAlgn="base" latinLnBrk="0" hangingPunct="0">
              <a:lnSpc>
                <a:spcPct val="107000"/>
              </a:lnSpc>
              <a:spcBef>
                <a:spcPts val="600"/>
              </a:spcBef>
              <a:spcAft>
                <a:spcPts val="800"/>
              </a:spcAft>
              <a:buClrTx/>
              <a:buSzTx/>
              <a:buFontTx/>
              <a:buChar char="–"/>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l-GR"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iii</a:t>
            </a: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κέρδος ή όφελος από κατοχή αξιώματος (η </a:t>
            </a:r>
            <a:r>
              <a:rPr kumimoji="0" lang="el-GR" sz="18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αμοιβή ως </a:t>
            </a:r>
            <a:r>
              <a:rPr kumimoji="0" lang="en-GB" sz="18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Executive Director</a:t>
            </a:r>
            <a:r>
              <a:rPr kumimoji="0" lang="el-GR" sz="18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σε εταιρείες του ιδίου λογιστικού ομίλου περιλαμβάνεται</a:t>
            </a: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CY"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CY" dirty="0"/>
          </a:p>
        </p:txBody>
      </p:sp>
    </p:spTree>
    <p:extLst>
      <p:ext uri="{BB962C8B-B14F-4D97-AF65-F5344CB8AC3E}">
        <p14:creationId xmlns:p14="http://schemas.microsoft.com/office/powerpoint/2010/main" val="399373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ΑΜΟΙΒΗ ΑΠΟ ΠΡΩΤΗ ΕΡΓΟΔΟΤΗΣΗ </a:t>
            </a:r>
            <a:r>
              <a:rPr lang="en-US" sz="3000" b="1" dirty="0">
                <a:latin typeface="Calibri" panose="020F0502020204030204" pitchFamily="34" charset="0"/>
                <a:cs typeface="Calibri" panose="020F0502020204030204" pitchFamily="34" charset="0"/>
              </a:rPr>
              <a:t/>
            </a:r>
            <a:br>
              <a:rPr lang="en-US" sz="3000" b="1" dirty="0">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1</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endParaRPr lang="en-US" sz="1800" b="1" dirty="0">
              <a:latin typeface="Calibri" panose="020F0502020204030204" pitchFamily="34" charset="0"/>
              <a:cs typeface="Calibri" panose="020F0502020204030204" pitchFamily="34" charset="0"/>
            </a:endParaRPr>
          </a:p>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εργοδοτείται στη Δημοκρατία στην εταιρεία Α την 1.8.2022 από την οποία για το έτος 2022 έλαβε αμοιβή ύψους €40.000 και οφέλη σε είδος αξίας €3.000.</a:t>
            </a:r>
            <a:endParaRPr lang="en-US" sz="1800" dirty="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Η αμοιβή από πρώτη εργοδότηση του συγκεκριμένου ατόμου για το έτος 2022 ανέρχεται σε €43.000.</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3423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ΑΜΟΙΒΗ ΑΠΟ ΠΡΩΤΗ ΕΡΓΟΔΟΤΗΣΗ </a:t>
            </a:r>
            <a:r>
              <a:rPr lang="en-US" sz="3000" b="1" dirty="0">
                <a:latin typeface="Calibri" panose="020F0502020204030204" pitchFamily="34" charset="0"/>
                <a:cs typeface="Calibri" panose="020F0502020204030204" pitchFamily="34" charset="0"/>
              </a:rPr>
              <a:t/>
            </a:r>
            <a:br>
              <a:rPr lang="en-US" sz="3000" b="1" dirty="0">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3000" b="1" kern="1200" cap="all" dirty="0">
                <a:solidFill>
                  <a:prstClr val="black"/>
                </a:solidFill>
                <a:latin typeface="Calibri" panose="020F0502020204030204" pitchFamily="34" charset="0"/>
                <a:cs typeface="Calibri" panose="020F0502020204030204" pitchFamily="34" charset="0"/>
              </a:rPr>
              <a:t>2</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endParaRPr lang="en-CY" sz="3000" dirty="0"/>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endParaRPr lang="en-US" sz="1800" b="1" dirty="0">
              <a:latin typeface="Calibri" panose="020F0502020204030204" pitchFamily="34" charset="0"/>
              <a:cs typeface="Calibri" panose="020F0502020204030204" pitchFamily="34" charset="0"/>
            </a:endParaRPr>
          </a:p>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a:t>
            </a:r>
            <a:r>
              <a:rPr lang="el-GR" sz="1800" dirty="0" err="1">
                <a:latin typeface="Calibri" panose="020F0502020204030204" pitchFamily="34" charset="0"/>
                <a:cs typeface="Calibri" panose="020F0502020204030204" pitchFamily="34" charset="0"/>
              </a:rPr>
              <a:t>εργοδoτείται</a:t>
            </a:r>
            <a:r>
              <a:rPr lang="el-GR" sz="1800" dirty="0">
                <a:latin typeface="Calibri" panose="020F0502020204030204" pitchFamily="34" charset="0"/>
                <a:cs typeface="Calibri" panose="020F0502020204030204" pitchFamily="34" charset="0"/>
              </a:rPr>
              <a:t>  στη Δημοκρατία στην εταιρεία Α την 1.8.2022 από την οποία για το έτος 2022 έλαβε αμοιβή ύψους €60.000. Την 1.10.2022 και ενόσω εργοδοτείται στην εταιρεία Α διορίζεται ως μη εκτελεστικός Διευθυντής στην εταιρεία Β από την οποία για το 2022 έλαβε αμοιβή ύψους €20.000. Οι εταιρείες Α και Β είναι μέλη του ίδιου ενοποιημένου ομίλου για λογιστικούς σκοπούς.</a:t>
            </a:r>
            <a:endParaRPr lang="en-US" sz="1800" dirty="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Η αμοιβή ως μη εκτελεστικός Διευθυντής δεν συνιστά αμοιβή από εργοδότηση. Κατ’ επέκταση, η αμοιβή του ατόμου από πρώτη εργοδότηση για το έτος 2022 ισούται με την αμοιβή που έλαβε για την </a:t>
            </a:r>
            <a:r>
              <a:rPr lang="el-GR" sz="1800" dirty="0" err="1">
                <a:latin typeface="Calibri" panose="020F0502020204030204" pitchFamily="34" charset="0"/>
                <a:ea typeface="Times New Roman" panose="02020603050405020304" pitchFamily="18" charset="0"/>
                <a:cs typeface="Calibri" panose="020F0502020204030204" pitchFamily="34" charset="0"/>
              </a:rPr>
              <a:t>εργοδότησή</a:t>
            </a:r>
            <a:r>
              <a:rPr lang="el-GR" sz="1800" dirty="0">
                <a:latin typeface="Calibri" panose="020F0502020204030204" pitchFamily="34" charset="0"/>
                <a:ea typeface="Times New Roman" panose="02020603050405020304" pitchFamily="18" charset="0"/>
                <a:cs typeface="Calibri" panose="020F0502020204030204" pitchFamily="34" charset="0"/>
              </a:rPr>
              <a:t> του στην εταιρεία Α μόνο, δηλαδή ανέρχεται σε €60.000.</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0284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ΑΜΟΙΒΗ ΑΠΟ ΠΡΩΤΗ ΕΡΓΟΔΟΤΗΣΗ </a:t>
            </a:r>
            <a:r>
              <a:rPr lang="en-US" sz="3000" b="1" dirty="0">
                <a:latin typeface="Calibri" panose="020F0502020204030204" pitchFamily="34" charset="0"/>
                <a:cs typeface="Calibri" panose="020F0502020204030204" pitchFamily="34" charset="0"/>
              </a:rPr>
              <a:t/>
            </a:r>
            <a:br>
              <a:rPr lang="en-US" sz="3000" b="1" dirty="0">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3</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lnSpcReduction="10000"/>
          </a:bodyPr>
          <a:lstStyle/>
          <a:p>
            <a:pPr algn="just"/>
            <a:endParaRPr lang="en-US" sz="1800" b="1" dirty="0">
              <a:latin typeface="Calibri" panose="020F0502020204030204" pitchFamily="34" charset="0"/>
              <a:cs typeface="Calibri" panose="020F0502020204030204" pitchFamily="34" charset="0"/>
            </a:endParaRPr>
          </a:p>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εργοδοτείται στη Δημοκρατία στην εταιρεία Α την 1.1.2023. Την περίοδο 1.4.2023 – 15.7.2023 αποστέλλεται σε εταιρεία εκτός της Δημοκρατίας,  (είτε ανήκει στον ίδιο ενοποιημένο όμιλο για λογιστικούς σκοπούς είτε όχι) για παροχή υπηρεσιών για λογαριασμό της εταιρείας Α. Η αμοιβή του ατόμου για το έτος 2023 ανήλθε σε €70.000, εκ των οποίων €20.000 αφορούσαν στην περίοδο κατά την οποία παρείχε υπηρεσίες για λογαριασμό της εταιρείας Α εκτός της Δημοκρατίας.</a:t>
            </a: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Στην προκειμένη περίπτωση, καθότι το άτομο για το φορολογικό έτος 2023 είναι κάτοικος της Δημοκρατίας, η αμοιβή του για την περίοδο 1.4.2023 – 15.7.2023 κατά την οποία ασκούσε μισθωτές υπηρεσίες εκτός της Δημοκρατίας συνιστά αμοιβή από εργοδότηση στη Δημοκρατία (καθότι οι εν λόγω μισθωτές υπηρεσίες ασκούντο για λογαριασμό της εταιρείας Α), με αποτέλεσμα η αμοιβή του ατόμου από πρώτη εργοδότηση στη Δημοκρατία να ανέρχεται σε €70.000.</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0294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C099-774C-BCFE-FD21-CF3B3DDBD30B}"/>
              </a:ext>
            </a:extLst>
          </p:cNvPr>
          <p:cNvSpPr>
            <a:spLocks noGrp="1"/>
          </p:cNvSpPr>
          <p:nvPr>
            <p:ph type="title"/>
          </p:nvPr>
        </p:nvSpPr>
        <p:spPr>
          <a:xfrm>
            <a:off x="428625" y="571500"/>
            <a:ext cx="8229600" cy="697260"/>
          </a:xfrm>
        </p:spPr>
        <p:txBody>
          <a:bodyPr/>
          <a:lstStyle/>
          <a:p>
            <a:r>
              <a:rPr lang="el-GR" dirty="0"/>
              <a:t>Περιεχόμενα Παρουσίασης</a:t>
            </a:r>
            <a:endParaRPr lang="en-CY" dirty="0"/>
          </a:p>
        </p:txBody>
      </p:sp>
      <p:graphicFrame>
        <p:nvGraphicFramePr>
          <p:cNvPr id="9" name="Table 9">
            <a:extLst>
              <a:ext uri="{FF2B5EF4-FFF2-40B4-BE49-F238E27FC236}">
                <a16:creationId xmlns:a16="http://schemas.microsoft.com/office/drawing/2014/main" id="{4D0A6E68-F739-38A2-27DD-A33C35BCB1E6}"/>
              </a:ext>
            </a:extLst>
          </p:cNvPr>
          <p:cNvGraphicFramePr>
            <a:graphicFrameLocks noGrp="1"/>
          </p:cNvGraphicFramePr>
          <p:nvPr>
            <p:ph idx="1"/>
            <p:extLst>
              <p:ext uri="{D42A27DB-BD31-4B8C-83A1-F6EECF244321}">
                <p14:modId xmlns:p14="http://schemas.microsoft.com/office/powerpoint/2010/main" val="890342068"/>
              </p:ext>
            </p:extLst>
          </p:nvPr>
        </p:nvGraphicFramePr>
        <p:xfrm>
          <a:off x="323528" y="1268761"/>
          <a:ext cx="8520707" cy="5387435"/>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1907287764"/>
                    </a:ext>
                  </a:extLst>
                </a:gridCol>
                <a:gridCol w="2997318">
                  <a:extLst>
                    <a:ext uri="{9D8B030D-6E8A-4147-A177-3AD203B41FA5}">
                      <a16:colId xmlns:a16="http://schemas.microsoft.com/office/drawing/2014/main" val="3218649055"/>
                    </a:ext>
                  </a:extLst>
                </a:gridCol>
                <a:gridCol w="1418933">
                  <a:extLst>
                    <a:ext uri="{9D8B030D-6E8A-4147-A177-3AD203B41FA5}">
                      <a16:colId xmlns:a16="http://schemas.microsoft.com/office/drawing/2014/main" val="1182549435"/>
                    </a:ext>
                  </a:extLst>
                </a:gridCol>
              </a:tblGrid>
              <a:tr h="323408">
                <a:tc>
                  <a:txBody>
                    <a:bodyPr/>
                    <a:lstStyle/>
                    <a:p>
                      <a:pPr algn="ctr"/>
                      <a:r>
                        <a:rPr lang="el-GR" sz="1500" dirty="0">
                          <a:solidFill>
                            <a:schemeClr val="tx1"/>
                          </a:solidFill>
                        </a:rPr>
                        <a:t>Θέμα </a:t>
                      </a:r>
                      <a:endParaRPr lang="en-CY" sz="1500" dirty="0">
                        <a:solidFill>
                          <a:schemeClr val="tx1"/>
                        </a:solidFill>
                      </a:endParaRPr>
                    </a:p>
                  </a:txBody>
                  <a:tcPr/>
                </a:tc>
                <a:tc>
                  <a:txBody>
                    <a:bodyPr/>
                    <a:lstStyle/>
                    <a:p>
                      <a:pPr algn="ctr"/>
                      <a:r>
                        <a:rPr lang="el-GR" sz="1500" dirty="0">
                          <a:solidFill>
                            <a:schemeClr val="tx1"/>
                          </a:solidFill>
                        </a:rPr>
                        <a:t>Διαφάνεια</a:t>
                      </a:r>
                      <a:endParaRPr lang="en-CY" sz="1500" dirty="0">
                        <a:solidFill>
                          <a:schemeClr val="tx1"/>
                        </a:solidFill>
                      </a:endParaRPr>
                    </a:p>
                  </a:txBody>
                  <a:tcPr/>
                </a:tc>
                <a:tc>
                  <a:txBody>
                    <a:bodyPr/>
                    <a:lstStyle/>
                    <a:p>
                      <a:pPr algn="ctr"/>
                      <a:r>
                        <a:rPr lang="el-GR" sz="1500" dirty="0">
                          <a:solidFill>
                            <a:schemeClr val="tx1"/>
                          </a:solidFill>
                        </a:rPr>
                        <a:t>Παραπομπές</a:t>
                      </a:r>
                      <a:endParaRPr lang="en-CY" sz="1500" dirty="0">
                        <a:solidFill>
                          <a:schemeClr val="tx1"/>
                        </a:solidFill>
                      </a:endParaRPr>
                    </a:p>
                  </a:txBody>
                  <a:tcPr/>
                </a:tc>
                <a:extLst>
                  <a:ext uri="{0D108BD9-81ED-4DB2-BD59-A6C34878D82A}">
                    <a16:rowId xmlns:a16="http://schemas.microsoft.com/office/drawing/2014/main" val="1261345448"/>
                  </a:ext>
                </a:extLst>
              </a:tr>
              <a:tr h="323408">
                <a:tc>
                  <a:txBody>
                    <a:bodyPr/>
                    <a:lstStyle/>
                    <a:p>
                      <a:pPr algn="l"/>
                      <a:r>
                        <a:rPr lang="el-GR" sz="1500" dirty="0">
                          <a:solidFill>
                            <a:schemeClr val="tx1"/>
                          </a:solidFill>
                        </a:rPr>
                        <a:t>Εγκύκλιος 1/2022 </a:t>
                      </a:r>
                    </a:p>
                    <a:p>
                      <a:pPr algn="l"/>
                      <a:endParaRPr lang="en-CY" sz="1500" dirty="0">
                        <a:solidFill>
                          <a:schemeClr val="tx1"/>
                        </a:solidFill>
                      </a:endParaRPr>
                    </a:p>
                  </a:txBody>
                  <a:tcPr/>
                </a:tc>
                <a:tc>
                  <a:txBody>
                    <a:bodyPr/>
                    <a:lstStyle/>
                    <a:p>
                      <a:pPr algn="ctr"/>
                      <a:r>
                        <a:rPr lang="el-GR" sz="1500" dirty="0">
                          <a:solidFill>
                            <a:schemeClr val="tx1"/>
                          </a:solidFill>
                        </a:rPr>
                        <a:t>4 </a:t>
                      </a:r>
                      <a:r>
                        <a:rPr lang="en-US" sz="1500" dirty="0">
                          <a:solidFill>
                            <a:schemeClr val="tx1"/>
                          </a:solidFill>
                        </a:rPr>
                        <a:t>-</a:t>
                      </a:r>
                      <a:r>
                        <a:rPr lang="el-GR" sz="1500" dirty="0">
                          <a:solidFill>
                            <a:schemeClr val="tx1"/>
                          </a:solidFill>
                        </a:rPr>
                        <a:t> 5</a:t>
                      </a:r>
                      <a:endParaRPr lang="en-CY" sz="1500" dirty="0">
                        <a:solidFill>
                          <a:schemeClr val="tx1"/>
                        </a:solidFill>
                      </a:endParaRPr>
                    </a:p>
                  </a:txBody>
                  <a:tcPr/>
                </a:tc>
                <a:tc>
                  <a:txBody>
                    <a:bodyPr/>
                    <a:lstStyle/>
                    <a:p>
                      <a:pPr algn="ctr"/>
                      <a:endParaRPr lang="en-CY" sz="1500" dirty="0">
                        <a:solidFill>
                          <a:schemeClr val="tx1"/>
                        </a:solidFill>
                      </a:endParaRPr>
                    </a:p>
                  </a:txBody>
                  <a:tcPr/>
                </a:tc>
                <a:extLst>
                  <a:ext uri="{0D108BD9-81ED-4DB2-BD59-A6C34878D82A}">
                    <a16:rowId xmlns:a16="http://schemas.microsoft.com/office/drawing/2014/main" val="2422843031"/>
                  </a:ext>
                </a:extLst>
              </a:tr>
              <a:tr h="323408">
                <a:tc>
                  <a:txBody>
                    <a:bodyPr/>
                    <a:lstStyle/>
                    <a:p>
                      <a:pPr algn="l"/>
                      <a:r>
                        <a:rPr lang="el-GR" sz="1500" dirty="0"/>
                        <a:t>Εγκύκλιος 4/2022 </a:t>
                      </a:r>
                    </a:p>
                    <a:p>
                      <a:pPr algn="l"/>
                      <a:endParaRPr lang="en-CY" sz="1500" dirty="0"/>
                    </a:p>
                  </a:txBody>
                  <a:tcPr/>
                </a:tc>
                <a:tc>
                  <a:txBody>
                    <a:bodyPr/>
                    <a:lstStyle/>
                    <a:p>
                      <a:pPr algn="ctr"/>
                      <a:r>
                        <a:rPr lang="el-GR" sz="1500" dirty="0"/>
                        <a:t>6</a:t>
                      </a:r>
                      <a:endParaRPr lang="en-CY" sz="1500" dirty="0"/>
                    </a:p>
                  </a:txBody>
                  <a:tcPr/>
                </a:tc>
                <a:tc>
                  <a:txBody>
                    <a:bodyPr/>
                    <a:lstStyle/>
                    <a:p>
                      <a:pPr algn="ctr"/>
                      <a:endParaRPr lang="en-CY" sz="1500" dirty="0"/>
                    </a:p>
                  </a:txBody>
                  <a:tcPr/>
                </a:tc>
                <a:extLst>
                  <a:ext uri="{0D108BD9-81ED-4DB2-BD59-A6C34878D82A}">
                    <a16:rowId xmlns:a16="http://schemas.microsoft.com/office/drawing/2014/main" val="1366160714"/>
                  </a:ext>
                </a:extLst>
              </a:tr>
              <a:tr h="619567">
                <a:tc>
                  <a:txBody>
                    <a:bodyPr/>
                    <a:lstStyle/>
                    <a:p>
                      <a:pPr algn="l"/>
                      <a:r>
                        <a:rPr lang="el-GR" sz="1500" dirty="0"/>
                        <a:t>Εγκύκλιος 10/2022</a:t>
                      </a:r>
                      <a:endParaRPr lang="en-CY" sz="1500" dirty="0"/>
                    </a:p>
                  </a:txBody>
                  <a:tcPr/>
                </a:tc>
                <a:tc>
                  <a:txBody>
                    <a:bodyPr/>
                    <a:lstStyle/>
                    <a:p>
                      <a:pPr algn="ctr"/>
                      <a:r>
                        <a:rPr lang="el-GR" sz="1500" dirty="0"/>
                        <a:t>7</a:t>
                      </a:r>
                      <a:r>
                        <a:rPr lang="en-US" sz="1500" dirty="0"/>
                        <a:t> </a:t>
                      </a:r>
                      <a:r>
                        <a:rPr lang="el-GR" sz="1500" dirty="0"/>
                        <a:t>- 34</a:t>
                      </a:r>
                      <a:endParaRPr lang="en-CY" sz="1500" dirty="0"/>
                    </a:p>
                  </a:txBody>
                  <a:tcPr/>
                </a:tc>
                <a:tc>
                  <a:txBody>
                    <a:bodyPr/>
                    <a:lstStyle/>
                    <a:p>
                      <a:pPr algn="ctr"/>
                      <a:endParaRPr lang="en-CY" sz="1500" dirty="0"/>
                    </a:p>
                  </a:txBody>
                  <a:tcPr/>
                </a:tc>
                <a:extLst>
                  <a:ext uri="{0D108BD9-81ED-4DB2-BD59-A6C34878D82A}">
                    <a16:rowId xmlns:a16="http://schemas.microsoft.com/office/drawing/2014/main" val="3638674601"/>
                  </a:ext>
                </a:extLst>
              </a:tr>
              <a:tr h="565964">
                <a:tc>
                  <a:txBody>
                    <a:bodyPr/>
                    <a:lstStyle/>
                    <a:p>
                      <a:pPr algn="l"/>
                      <a:r>
                        <a:rPr lang="en-US" sz="1500" dirty="0"/>
                        <a:t>- </a:t>
                      </a:r>
                      <a:r>
                        <a:rPr lang="el-GR" sz="1500" dirty="0"/>
                        <a:t>Εξέταση περιπτωσιολογικών </a:t>
                      </a:r>
                      <a:r>
                        <a:rPr lang="en-US" sz="1500" dirty="0"/>
                        <a:t>   </a:t>
                      </a:r>
                      <a:r>
                        <a:rPr lang="el-GR" sz="1500" dirty="0"/>
                        <a:t>μελετών «Πρώτη Εργοδότηση»</a:t>
                      </a:r>
                      <a:endParaRPr lang="en-CY" sz="1500" dirty="0"/>
                    </a:p>
                  </a:txBody>
                  <a:tcPr/>
                </a:tc>
                <a:tc>
                  <a:txBody>
                    <a:bodyPr/>
                    <a:lstStyle/>
                    <a:p>
                      <a:pPr algn="ctr"/>
                      <a:r>
                        <a:rPr lang="el-GR" sz="1500" dirty="0"/>
                        <a:t>13 - 15</a:t>
                      </a:r>
                      <a:endParaRPr lang="en-CY" sz="1500" dirty="0"/>
                    </a:p>
                  </a:txBody>
                  <a:tcPr/>
                </a:tc>
                <a:tc>
                  <a:txBody>
                    <a:bodyPr/>
                    <a:lstStyle/>
                    <a:p>
                      <a:pPr algn="ctr"/>
                      <a:endParaRPr lang="en-CY" sz="1500" dirty="0"/>
                    </a:p>
                  </a:txBody>
                  <a:tcPr/>
                </a:tc>
                <a:extLst>
                  <a:ext uri="{0D108BD9-81ED-4DB2-BD59-A6C34878D82A}">
                    <a16:rowId xmlns:a16="http://schemas.microsoft.com/office/drawing/2014/main" val="3977477548"/>
                  </a:ext>
                </a:extLst>
              </a:tr>
              <a:tr h="562132">
                <a:tc>
                  <a:txBody>
                    <a:bodyPr/>
                    <a:lstStyle/>
                    <a:p>
                      <a:pPr algn="l"/>
                      <a:r>
                        <a:rPr lang="en-US" sz="1500" dirty="0"/>
                        <a:t>- </a:t>
                      </a:r>
                      <a:r>
                        <a:rPr lang="el-GR" sz="1500" dirty="0"/>
                        <a:t>Εξέταση περιπτωσιολογικών μελετών «Αμοιβή από Πρώτη Εργοδότηση»</a:t>
                      </a:r>
                      <a:endParaRPr lang="en-CY" sz="1500" dirty="0"/>
                    </a:p>
                    <a:p>
                      <a:pPr algn="ctr"/>
                      <a:endParaRPr lang="en-CY" sz="1500" dirty="0"/>
                    </a:p>
                  </a:txBody>
                  <a:tcPr/>
                </a:tc>
                <a:tc>
                  <a:txBody>
                    <a:bodyPr/>
                    <a:lstStyle/>
                    <a:p>
                      <a:pPr algn="ctr"/>
                      <a:r>
                        <a:rPr lang="el-GR" sz="1500" dirty="0"/>
                        <a:t>16 - 20</a:t>
                      </a:r>
                      <a:endParaRPr lang="en-CY" sz="1500" dirty="0"/>
                    </a:p>
                  </a:txBody>
                  <a:tcPr/>
                </a:tc>
                <a:tc>
                  <a:txBody>
                    <a:bodyPr/>
                    <a:lstStyle/>
                    <a:p>
                      <a:pPr algn="ctr"/>
                      <a:endParaRPr lang="en-CY" sz="1500" dirty="0"/>
                    </a:p>
                  </a:txBody>
                  <a:tcPr/>
                </a:tc>
                <a:extLst>
                  <a:ext uri="{0D108BD9-81ED-4DB2-BD59-A6C34878D82A}">
                    <a16:rowId xmlns:a16="http://schemas.microsoft.com/office/drawing/2014/main" val="3621689604"/>
                  </a:ext>
                </a:extLst>
              </a:tr>
              <a:tr h="565964">
                <a:tc>
                  <a:txBody>
                    <a:bodyPr/>
                    <a:lstStyle/>
                    <a:p>
                      <a:pPr algn="l"/>
                      <a:r>
                        <a:rPr lang="en-US" sz="1500" dirty="0"/>
                        <a:t>- </a:t>
                      </a:r>
                      <a:r>
                        <a:rPr lang="el-GR" sz="1500" dirty="0"/>
                        <a:t>Άρθρο 8(21Α)</a:t>
                      </a:r>
                      <a:r>
                        <a:rPr lang="en-US" sz="1500" dirty="0"/>
                        <a:t> - </a:t>
                      </a:r>
                      <a:r>
                        <a:rPr lang="el-GR" sz="1500" dirty="0"/>
                        <a:t>Εξέταση περιπτωσιολογικών</a:t>
                      </a:r>
                      <a:r>
                        <a:rPr lang="en-US" sz="1500" dirty="0"/>
                        <a:t> </a:t>
                      </a:r>
                      <a:r>
                        <a:rPr lang="el-GR" sz="1500" dirty="0"/>
                        <a:t>μελετών </a:t>
                      </a:r>
                      <a:endParaRPr lang="en-CY" sz="1500" dirty="0"/>
                    </a:p>
                  </a:txBody>
                  <a:tcPr/>
                </a:tc>
                <a:tc>
                  <a:txBody>
                    <a:bodyPr/>
                    <a:lstStyle/>
                    <a:p>
                      <a:pPr algn="ctr"/>
                      <a:r>
                        <a:rPr lang="en-US" sz="1500" dirty="0"/>
                        <a:t>21 – 25 </a:t>
                      </a:r>
                      <a:endParaRPr lang="en-CY" sz="1500" dirty="0"/>
                    </a:p>
                  </a:txBody>
                  <a:tcPr/>
                </a:tc>
                <a:tc>
                  <a:txBody>
                    <a:bodyPr/>
                    <a:lstStyle/>
                    <a:p>
                      <a:pPr algn="ctr"/>
                      <a:endParaRPr lang="en-CY" sz="1500" dirty="0"/>
                    </a:p>
                  </a:txBody>
                  <a:tcPr/>
                </a:tc>
                <a:extLst>
                  <a:ext uri="{0D108BD9-81ED-4DB2-BD59-A6C34878D82A}">
                    <a16:rowId xmlns:a16="http://schemas.microsoft.com/office/drawing/2014/main" val="4146483514"/>
                  </a:ext>
                </a:extLst>
              </a:tr>
              <a:tr h="565964">
                <a:tc>
                  <a:txBody>
                    <a:bodyPr/>
                    <a:lstStyle/>
                    <a:p>
                      <a:pPr algn="l"/>
                      <a:r>
                        <a:rPr lang="en-US" sz="1500" dirty="0"/>
                        <a:t>- </a:t>
                      </a:r>
                      <a:r>
                        <a:rPr lang="el-GR" sz="1500" dirty="0"/>
                        <a:t>Άρθρο 8(23Α) - Εξέταση περιπτωσιολογικών μελετών </a:t>
                      </a:r>
                      <a:endParaRPr lang="en-CY" sz="1500" dirty="0"/>
                    </a:p>
                  </a:txBody>
                  <a:tcPr/>
                </a:tc>
                <a:tc>
                  <a:txBody>
                    <a:bodyPr/>
                    <a:lstStyle/>
                    <a:p>
                      <a:pPr algn="ctr"/>
                      <a:r>
                        <a:rPr lang="en-US" sz="1500" dirty="0"/>
                        <a:t>26 - 29</a:t>
                      </a:r>
                      <a:endParaRPr lang="en-CY" sz="1500" dirty="0"/>
                    </a:p>
                  </a:txBody>
                  <a:tcPr/>
                </a:tc>
                <a:tc>
                  <a:txBody>
                    <a:bodyPr/>
                    <a:lstStyle/>
                    <a:p>
                      <a:pPr algn="ctr"/>
                      <a:endParaRPr lang="en-CY" sz="1500" dirty="0"/>
                    </a:p>
                  </a:txBody>
                  <a:tcPr/>
                </a:tc>
                <a:extLst>
                  <a:ext uri="{0D108BD9-81ED-4DB2-BD59-A6C34878D82A}">
                    <a16:rowId xmlns:a16="http://schemas.microsoft.com/office/drawing/2014/main" val="571908125"/>
                  </a:ext>
                </a:extLst>
              </a:tr>
              <a:tr h="0">
                <a:tc>
                  <a:txBody>
                    <a:bodyPr/>
                    <a:lstStyle/>
                    <a:p>
                      <a:pPr algn="l"/>
                      <a:r>
                        <a:rPr lang="en-US" sz="1500" dirty="0"/>
                        <a:t>- </a:t>
                      </a:r>
                      <a:r>
                        <a:rPr lang="el-GR" sz="1500" dirty="0"/>
                        <a:t>Άρθρο 8(23Α) – Μεταβατικές διατάξεις</a:t>
                      </a:r>
                      <a:br>
                        <a:rPr lang="el-GR" sz="1500" dirty="0"/>
                      </a:br>
                      <a:endParaRPr lang="en-CY" sz="1500" dirty="0"/>
                    </a:p>
                  </a:txBody>
                  <a:tcPr/>
                </a:tc>
                <a:tc>
                  <a:txBody>
                    <a:bodyPr/>
                    <a:lstStyle/>
                    <a:p>
                      <a:pPr algn="ctr"/>
                      <a:r>
                        <a:rPr lang="en-US" sz="1500" dirty="0"/>
                        <a:t>30 - 34</a:t>
                      </a:r>
                      <a:endParaRPr lang="en-CY" sz="1500" dirty="0"/>
                    </a:p>
                  </a:txBody>
                  <a:tcPr/>
                </a:tc>
                <a:tc>
                  <a:txBody>
                    <a:bodyPr/>
                    <a:lstStyle/>
                    <a:p>
                      <a:pPr algn="ctr"/>
                      <a:endParaRPr lang="en-CY" sz="1500" dirty="0"/>
                    </a:p>
                  </a:txBody>
                  <a:tcPr/>
                </a:tc>
                <a:extLst>
                  <a:ext uri="{0D108BD9-81ED-4DB2-BD59-A6C34878D82A}">
                    <a16:rowId xmlns:a16="http://schemas.microsoft.com/office/drawing/2014/main" val="2298621066"/>
                  </a:ext>
                </a:extLst>
              </a:tr>
              <a:tr h="323408">
                <a:tc>
                  <a:txBody>
                    <a:bodyPr/>
                    <a:lstStyle/>
                    <a:p>
                      <a:pPr algn="l"/>
                      <a:r>
                        <a:rPr lang="el-GR" sz="1500" dirty="0"/>
                        <a:t>Τρόποι Επικοινωνίας </a:t>
                      </a:r>
                      <a:endParaRPr lang="en-CY" sz="1500" dirty="0"/>
                    </a:p>
                  </a:txBody>
                  <a:tcPr/>
                </a:tc>
                <a:tc>
                  <a:txBody>
                    <a:bodyPr/>
                    <a:lstStyle/>
                    <a:p>
                      <a:pPr algn="ctr"/>
                      <a:r>
                        <a:rPr lang="el-GR" sz="1500" dirty="0"/>
                        <a:t>35</a:t>
                      </a:r>
                      <a:endParaRPr lang="en-CY" sz="1500" dirty="0"/>
                    </a:p>
                  </a:txBody>
                  <a:tcPr/>
                </a:tc>
                <a:tc>
                  <a:txBody>
                    <a:bodyPr/>
                    <a:lstStyle/>
                    <a:p>
                      <a:pPr algn="ctr"/>
                      <a:endParaRPr lang="en-CY" sz="1500" dirty="0"/>
                    </a:p>
                  </a:txBody>
                  <a:tcPr/>
                </a:tc>
                <a:extLst>
                  <a:ext uri="{0D108BD9-81ED-4DB2-BD59-A6C34878D82A}">
                    <a16:rowId xmlns:a16="http://schemas.microsoft.com/office/drawing/2014/main" val="1603106358"/>
                  </a:ext>
                </a:extLst>
              </a:tr>
            </a:tbl>
          </a:graphicData>
        </a:graphic>
      </p:graphicFrame>
      <p:graphicFrame>
        <p:nvGraphicFramePr>
          <p:cNvPr id="12" name="Object 11">
            <a:extLst>
              <a:ext uri="{FF2B5EF4-FFF2-40B4-BE49-F238E27FC236}">
                <a16:creationId xmlns:a16="http://schemas.microsoft.com/office/drawing/2014/main" id="{D226E2F1-A727-1C94-16E8-C459FCCB977B}"/>
              </a:ext>
            </a:extLst>
          </p:cNvPr>
          <p:cNvGraphicFramePr>
            <a:graphicFrameLocks noChangeAspect="1"/>
          </p:cNvGraphicFramePr>
          <p:nvPr>
            <p:extLst>
              <p:ext uri="{D42A27DB-BD31-4B8C-83A1-F6EECF244321}">
                <p14:modId xmlns:p14="http://schemas.microsoft.com/office/powerpoint/2010/main" val="1642954551"/>
              </p:ext>
            </p:extLst>
          </p:nvPr>
        </p:nvGraphicFramePr>
        <p:xfrm>
          <a:off x="7720495" y="2153419"/>
          <a:ext cx="914400" cy="771525"/>
        </p:xfrm>
        <a:graphic>
          <a:graphicData uri="http://schemas.openxmlformats.org/presentationml/2006/ole">
            <mc:AlternateContent xmlns:mc="http://schemas.openxmlformats.org/markup-compatibility/2006">
              <mc:Choice xmlns:v="urn:schemas-microsoft-com:vml" Requires="v">
                <p:oleObj spid="_x0000_s1026"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7720495" y="2153419"/>
                        <a:ext cx="914400" cy="7715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5565645-34E3-9D1F-8051-9B6BAA62DED9}"/>
              </a:ext>
            </a:extLst>
          </p:cNvPr>
          <p:cNvGraphicFramePr>
            <a:graphicFrameLocks noChangeAspect="1"/>
          </p:cNvGraphicFramePr>
          <p:nvPr>
            <p:extLst>
              <p:ext uri="{D42A27DB-BD31-4B8C-83A1-F6EECF244321}">
                <p14:modId xmlns:p14="http://schemas.microsoft.com/office/powerpoint/2010/main" val="2511615664"/>
              </p:ext>
            </p:extLst>
          </p:nvPr>
        </p:nvGraphicFramePr>
        <p:xfrm>
          <a:off x="7720495" y="1633922"/>
          <a:ext cx="914400" cy="771525"/>
        </p:xfrm>
        <a:graphic>
          <a:graphicData uri="http://schemas.openxmlformats.org/presentationml/2006/ole">
            <mc:AlternateContent xmlns:mc="http://schemas.openxmlformats.org/markup-compatibility/2006">
              <mc:Choice xmlns:v="urn:schemas-microsoft-com:vml" Requires="v">
                <p:oleObj spid="_x0000_s1027" name="Acrobat Document" showAsIcon="1" r:id="rId6" imgW="914400" imgH="771480" progId="AcroExch.Document.DC">
                  <p:embed/>
                </p:oleObj>
              </mc:Choice>
              <mc:Fallback>
                <p:oleObj name="Acrobat Document" showAsIcon="1" r:id="rId6" imgW="914400" imgH="771480" progId="AcroExch.Document.DC">
                  <p:embed/>
                  <p:pic>
                    <p:nvPicPr>
                      <p:cNvPr id="0" name=""/>
                      <p:cNvPicPr/>
                      <p:nvPr/>
                    </p:nvPicPr>
                    <p:blipFill>
                      <a:blip r:embed="rId7"/>
                      <a:stretch>
                        <a:fillRect/>
                      </a:stretch>
                    </p:blipFill>
                    <p:spPr>
                      <a:xfrm>
                        <a:off x="7720495" y="1633922"/>
                        <a:ext cx="914400" cy="7715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A02AD57-6874-D009-DAC0-B69334749118}"/>
              </a:ext>
            </a:extLst>
          </p:cNvPr>
          <p:cNvGraphicFramePr>
            <a:graphicFrameLocks noChangeAspect="1"/>
          </p:cNvGraphicFramePr>
          <p:nvPr>
            <p:extLst>
              <p:ext uri="{D42A27DB-BD31-4B8C-83A1-F6EECF244321}">
                <p14:modId xmlns:p14="http://schemas.microsoft.com/office/powerpoint/2010/main" val="2296193892"/>
              </p:ext>
            </p:extLst>
          </p:nvPr>
        </p:nvGraphicFramePr>
        <p:xfrm>
          <a:off x="7720495" y="2685311"/>
          <a:ext cx="914400" cy="771525"/>
        </p:xfrm>
        <a:graphic>
          <a:graphicData uri="http://schemas.openxmlformats.org/presentationml/2006/ole">
            <mc:AlternateContent xmlns:mc="http://schemas.openxmlformats.org/markup-compatibility/2006">
              <mc:Choice xmlns:v="urn:schemas-microsoft-com:vml" Requires="v">
                <p:oleObj spid="_x0000_s1028" name="Acrobat Document" showAsIcon="1" r:id="rId8" imgW="914400" imgH="771480" progId="AcroExch.Document.DC">
                  <p:embed/>
                </p:oleObj>
              </mc:Choice>
              <mc:Fallback>
                <p:oleObj name="Acrobat Document" showAsIcon="1" r:id="rId8" imgW="914400" imgH="771480" progId="AcroExch.Document.DC">
                  <p:embed/>
                  <p:pic>
                    <p:nvPicPr>
                      <p:cNvPr id="0" name=""/>
                      <p:cNvPicPr/>
                      <p:nvPr/>
                    </p:nvPicPr>
                    <p:blipFill>
                      <a:blip r:embed="rId9"/>
                      <a:stretch>
                        <a:fillRect/>
                      </a:stretch>
                    </p:blipFill>
                    <p:spPr>
                      <a:xfrm>
                        <a:off x="7720495" y="268531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1400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ΑΜΟΙΒΗ ΑΠΟ ΠΡΩΤΗ ΕΡΓΟΔΟΤΗΣΗ </a:t>
            </a:r>
            <a:r>
              <a:rPr lang="en-US" sz="3000" b="1" dirty="0">
                <a:latin typeface="Calibri" panose="020F0502020204030204" pitchFamily="34" charset="0"/>
                <a:cs typeface="Calibri" panose="020F0502020204030204" pitchFamily="34" charset="0"/>
              </a:rPr>
              <a:t/>
            </a:r>
            <a:br>
              <a:rPr lang="en-US" sz="3000" b="1" dirty="0">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4</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endParaRPr lang="en-CY" sz="3000" dirty="0"/>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endParaRPr lang="en-US" sz="1800" b="1" dirty="0">
              <a:latin typeface="Calibri" panose="020F0502020204030204" pitchFamily="34" charset="0"/>
              <a:cs typeface="Calibri" panose="020F0502020204030204" pitchFamily="34" charset="0"/>
            </a:endParaRPr>
          </a:p>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εργοδοτείται στη Δημοκρατία στην εταιρεία Α την 1.1.2023. Την περίοδο 1.4.2023 – 31.5.2023 αποσπάται στην εταιρεία Β, μη κάτοικο της Δημοκρατίας (μικρότερη των 90 ημερών), η οποία ανήκει στον ίδιο ενοποιημένο όμιλο για λογιστικούς σκοπούς με την εταιρεία Α για παροχή μισθωτών υπηρεσιών. Η αμοιβή του ατόμου για την περίοδο αυτή ανέρχεται σε €20.000. </a:t>
            </a: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Στην προκειμένη περίπτωση η αμοιβή του ατόμου για την περίοδο 1.4.2023 – 31.5.2023 κατά την οποία ασκούσε μισθωτές υπηρεσίες εκτός της Δημοκρατίας σε ξένο εργοδότη, ούτε απαλλάσσεται με βάση το άρθρο 36(5) (περίοδος μικρότερη των 90 ημερών), ούτε συνιστά αμοιβή από πρώτη εργοδότηση στη Δημοκρατία (οι υπηρεσίες ασκούνται εκτός της Δημοκρατίας σε ξένο εργοδότη), ανεξάρτητα αν ο ξένος εργοδότης ανήκει στον ίδιο ενοποιημένο όμιλο για λογιστικούς σκοπούς με την εταιρεία Α.</a:t>
            </a:r>
          </a:p>
          <a:p>
            <a:pPr marL="0" indent="0" algn="just">
              <a:buNone/>
            </a:pPr>
            <a:endParaRPr lang="el-GR" sz="1800" dirty="0">
              <a:latin typeface="Calibri" panose="020F0502020204030204" pitchFamily="34" charset="0"/>
              <a:ea typeface="Times New Roman" panose="02020603050405020304" pitchFamily="18" charset="0"/>
              <a:cs typeface="Calibri" panose="020F0502020204030204" pitchFamily="34" charset="0"/>
            </a:endParaRPr>
          </a:p>
          <a:p>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4094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90D5-8A4B-99D4-09AC-B244ABDFD893}"/>
              </a:ext>
            </a:extLst>
          </p:cNvPr>
          <p:cNvSpPr>
            <a:spLocks noGrp="1"/>
          </p:cNvSpPr>
          <p:nvPr>
            <p:ph type="title"/>
          </p:nvPr>
        </p:nvSpPr>
        <p:spPr/>
        <p:txBody>
          <a:bodyPr/>
          <a:lstStyle/>
          <a:p>
            <a:r>
              <a:rPr lang="el-GR" sz="3000" b="1" dirty="0">
                <a:latin typeface="Calibri" panose="020F0502020204030204" pitchFamily="34" charset="0"/>
                <a:cs typeface="Calibri" panose="020F0502020204030204" pitchFamily="34" charset="0"/>
              </a:rPr>
              <a:t>Άρθρο 8(21Α)</a:t>
            </a:r>
            <a:endParaRPr lang="en-CY" sz="3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49D274-B460-E597-FD4D-459E71493E36}"/>
              </a:ext>
            </a:extLst>
          </p:cNvPr>
          <p:cNvSpPr>
            <a:spLocks noGrp="1"/>
          </p:cNvSpPr>
          <p:nvPr>
            <p:ph idx="1"/>
          </p:nvPr>
        </p:nvSpPr>
        <p:spPr/>
        <p:txBody>
          <a:bodyPr/>
          <a:lstStyle/>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Απαλλάσσεται από το φόρο εισοδήματος </a:t>
            </a:r>
            <a:r>
              <a:rPr lang="el-GR" sz="1800" dirty="0" err="1">
                <a:effectLst/>
                <a:latin typeface="Calibri" panose="020F0502020204030204" pitchFamily="34" charset="0"/>
                <a:ea typeface="Calibri" panose="020F0502020204030204" pitchFamily="34" charset="0"/>
                <a:cs typeface="Arial" panose="020B0604020202020204" pitchFamily="34" charset="0"/>
              </a:rPr>
              <a:t>τo</a:t>
            </a:r>
            <a:r>
              <a:rPr lang="el-GR" sz="1800" dirty="0">
                <a:effectLst/>
                <a:latin typeface="Calibri" panose="020F0502020204030204" pitchFamily="34" charset="0"/>
                <a:ea typeface="Calibri" panose="020F0502020204030204" pitchFamily="34" charset="0"/>
                <a:cs typeface="Arial" panose="020B0604020202020204" pitchFamily="34" charset="0"/>
              </a:rPr>
              <a:t> 20% της </a:t>
            </a:r>
            <a:r>
              <a:rPr lang="el-GR" sz="1800" b="1" u="sng" dirty="0">
                <a:effectLst/>
                <a:latin typeface="Calibri" panose="020F0502020204030204" pitchFamily="34" charset="0"/>
                <a:ea typeface="Calibri" panose="020F0502020204030204" pitchFamily="34" charset="0"/>
                <a:cs typeface="Arial" panose="020B0604020202020204" pitchFamily="34" charset="0"/>
              </a:rPr>
              <a:t>αμοιβής από πρώτη εργοδότηση στη Δημοκρατία</a:t>
            </a:r>
            <a:r>
              <a:rPr lang="el-GR" sz="1800" dirty="0">
                <a:effectLst/>
                <a:latin typeface="Calibri" panose="020F0502020204030204" pitchFamily="34" charset="0"/>
                <a:ea typeface="Calibri" panose="020F0502020204030204" pitchFamily="34" charset="0"/>
                <a:cs typeface="Arial" panose="020B0604020202020204" pitchFamily="34" charset="0"/>
              </a:rPr>
              <a:t> με μέγιστο ποσό απαλλαγής τις €8.550, από άτομο το οποίο:</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εργοδοτείτο (υπό το καθεστώς πλήρους εργοδότησης) εκτός της Δημοκρατίας σε ξένο εργοδότη </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για τρία (3) συνεχή έτη (36 συναπτοί ημερολογιακοί μήνες) </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αμέσως (χωρίς να έχει μεσολαβήσει περίοδος &gt; 4 μηνών από τον τερματισμό της ξένης εργοδότησης) πριν από την έναρξη της εργοδότησης του στη Δημοκρατία.</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Αφορά </a:t>
            </a:r>
            <a:r>
              <a:rPr lang="el-GR" sz="1800" dirty="0">
                <a:latin typeface="Calibri" panose="020F0502020204030204" pitchFamily="34" charset="0"/>
                <a:ea typeface="Calibri" panose="020F0502020204030204" pitchFamily="34" charset="0"/>
                <a:cs typeface="Arial" panose="020B0604020202020204" pitchFamily="34" charset="0"/>
              </a:rPr>
              <a:t>πρώτη</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el-GR" sz="1800" dirty="0" err="1">
                <a:effectLst/>
                <a:latin typeface="Calibri" panose="020F0502020204030204" pitchFamily="34" charset="0"/>
                <a:ea typeface="Calibri" panose="020F0502020204030204" pitchFamily="34" charset="0"/>
                <a:cs typeface="Arial" panose="020B0604020202020204" pitchFamily="34" charset="0"/>
              </a:rPr>
              <a:t>εργοδότηση</a:t>
            </a:r>
            <a:r>
              <a:rPr lang="el-GR" sz="1800" dirty="0">
                <a:effectLst/>
                <a:latin typeface="Calibri" panose="020F0502020204030204" pitchFamily="34" charset="0"/>
                <a:ea typeface="Calibri" panose="020F0502020204030204" pitchFamily="34" charset="0"/>
                <a:cs typeface="Arial" panose="020B0604020202020204" pitchFamily="34" charset="0"/>
              </a:rPr>
              <a:t> από 26.7.2022</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Η απαλλαγή χορηγείται για επτά (7) φορολογικά έτη, αρχής γενομένης από το φορολογικό έτος που έπεται το έτος εργοδότησης στη Δημοκρατία.</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177891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ΑΡΘΡΟ 8(21Α) -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1</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το οποίο για την περίοδο 1.7.2019 – 31.7.2022 (37 συναπτοί μήνες) εργοδοτείτο με καθεστώς πλήρους εργοδότησης εκτός της Δημοκρατίας σε ξένο εργοδότη, την 1.9.2022 (μετά την 26.7.2022) έχει έναρξη πρώτης εργοδότησης στη Δημοκρατία. </a:t>
            </a: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Το άτομο δικαιούται την απαλλαγή για τα φορολογικά έτη              2023 – 2029 (συμπεριλαμβανομένων).</a:t>
            </a:r>
          </a:p>
          <a:p>
            <a:pPr marL="0" indent="0" algn="just">
              <a:buNone/>
            </a:pPr>
            <a:endParaRPr lang="el-GR" sz="1800" dirty="0">
              <a:latin typeface="Calibri" panose="020F0502020204030204" pitchFamily="34" charset="0"/>
              <a:ea typeface="Times New Roman" panose="02020603050405020304" pitchFamily="18" charset="0"/>
              <a:cs typeface="Calibri" panose="020F0502020204030204" pitchFamily="34" charset="0"/>
            </a:endParaRPr>
          </a:p>
          <a:p>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5999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ΑΡΘΡΟ 8(21Α) -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το οποίο για την περίοδο 1.7.2019 – 31.7.2022 (37 συναπτοί μήνες) εργοδοτείτο με καθεστώς μερικούς εργοδότησης εκτός της Δημοκρατίας σε ξένο εργοδότη, την 1.9.2022 (μετά την 26.7.2022) έχει έναρξη πρώτης εργοδότησης στη Δημοκρατία. </a:t>
            </a: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Το άτομο δεν δικαιούται την απαλλαγή καθότι δεν πληροί την προϋπόθεση της εργοδότησης εκτός της Δημοκρατίας σε ξένο εργοδότη.</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5513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ΑΡΘΡΟ 8(21Α) -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3</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το οποίο για την περίοδο 1.7.2018 – 30.9.2020 εργοδοτείτο με καθεστώς μερικούς εργοδότησης εκτός της Δημοκρατίας στο ξένο εργοδότη Α και για την περίοδο από 1.10.2020 – 31.7.2022 εργοδοτείτο επίσης με καθεστώς πλήρους εργοδότησης εκτός της Δημοκρατίας στο ξένο εργοδότη Β, την 1.9.2022 έχει έναρξη πρώτης εργοδότησης στη Δημοκρατία. </a:t>
            </a:r>
          </a:p>
          <a:p>
            <a:pPr algn="just"/>
            <a:endParaRPr lang="el-GR" sz="1800" dirty="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Το άτομο δεν δικαιούται την απαλλαγή καθότι δεν πληροί την προϋπόθεση της εργοδότησης εκτός της Δημοκρατίας σε ξένο εργοδότη για 36 συναπτούς μήνες (η εργοδότηση υπό το καθεστώς μερικής εργοδότησης αγνοείται).</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9395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ΑΡΘΡΟ 8(21Α) -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4</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το οποίο για την περίοδο 1.7.2018 – 30.9.2020 εργοδοτείτο με καθεστώς πλήρους εργοδότησης εκτός της Δημοκρατίας στο ξένο εργοδότη Α και για την περίοδο από 1.1.2021 – 31.7.2022 εργοδοτείτο επίσης με καθεστώς πλήρους εργοδότησης εκτός της Δημοκρατίας στο ξένο εργοδότη Β, την 1.9.2022 έχει έναρξη πρώτης εργοδότησης στη Δημοκρατία. </a:t>
            </a:r>
          </a:p>
          <a:p>
            <a:pPr algn="just"/>
            <a:endParaRPr lang="el-GR" sz="1800" dirty="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Το άτομο δεν δικαιούται την απαλλαγή καθότι δεν πληροί την προϋπόθεση της εργοδότησης εκτός της Δημοκρατίας σε ξένο εργοδότη για 36 συναπτούς μήνες (κατά την περίοδο Οκτωβρίου - Δεκεμβρίου του 2020 το άτομο δεν εργοδοτείτο), ανεξάρτητα αν η συνολική του εργοδότηση εκτός της Δημοκρατίας σε ξένο εργοδότη υπερβαίνει τους 36 μήνες.</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76716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F017-096F-A63F-5631-9B267336C6D6}"/>
              </a:ext>
            </a:extLst>
          </p:cNvPr>
          <p:cNvSpPr>
            <a:spLocks noGrp="1"/>
          </p:cNvSpPr>
          <p:nvPr>
            <p:ph type="title"/>
          </p:nvPr>
        </p:nvSpPr>
        <p:spPr/>
        <p:txBody>
          <a:bodyPr/>
          <a:lstStyle/>
          <a:p>
            <a:r>
              <a:rPr lang="el-GR" sz="3000" b="1" dirty="0"/>
              <a:t>Άρθρο 8(2</a:t>
            </a:r>
            <a:r>
              <a:rPr lang="en-US" sz="3000" b="1" dirty="0"/>
              <a:t>3</a:t>
            </a:r>
            <a:r>
              <a:rPr lang="el-GR" sz="3000" b="1" dirty="0"/>
              <a:t>Α)</a:t>
            </a:r>
            <a:endParaRPr lang="en-CY" sz="3000" b="1" dirty="0"/>
          </a:p>
        </p:txBody>
      </p:sp>
      <p:sp>
        <p:nvSpPr>
          <p:cNvPr id="3" name="Content Placeholder 2">
            <a:extLst>
              <a:ext uri="{FF2B5EF4-FFF2-40B4-BE49-F238E27FC236}">
                <a16:creationId xmlns:a16="http://schemas.microsoft.com/office/drawing/2014/main" id="{4982CC24-9429-E5EF-48BA-936E034F3F8D}"/>
              </a:ext>
            </a:extLst>
          </p:cNvPr>
          <p:cNvSpPr>
            <a:spLocks noGrp="1"/>
          </p:cNvSpPr>
          <p:nvPr>
            <p:ph idx="1"/>
          </p:nvPr>
        </p:nvSpPr>
        <p:spPr>
          <a:xfrm>
            <a:off x="457200" y="1412776"/>
            <a:ext cx="8229600" cy="4197350"/>
          </a:xfrm>
        </p:spPr>
        <p:txBody>
          <a:bodyPr/>
          <a:lstStyle/>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Απαλλάσσεται από το φόρο εισοδήματος </a:t>
            </a:r>
            <a:r>
              <a:rPr lang="el-GR" sz="1800" dirty="0" err="1">
                <a:effectLst/>
                <a:latin typeface="Calibri" panose="020F0502020204030204" pitchFamily="34" charset="0"/>
                <a:ea typeface="Calibri" panose="020F0502020204030204" pitchFamily="34" charset="0"/>
                <a:cs typeface="Arial" panose="020B0604020202020204" pitchFamily="34" charset="0"/>
              </a:rPr>
              <a:t>τo</a:t>
            </a:r>
            <a:r>
              <a:rPr lang="el-GR" sz="1800" dirty="0">
                <a:effectLst/>
                <a:latin typeface="Calibri" panose="020F0502020204030204" pitchFamily="34" charset="0"/>
                <a:ea typeface="Calibri" panose="020F0502020204030204" pitchFamily="34" charset="0"/>
                <a:cs typeface="Arial" panose="020B0604020202020204" pitchFamily="34" charset="0"/>
              </a:rPr>
              <a:t> 50% της </a:t>
            </a:r>
            <a:r>
              <a:rPr lang="el-GR" sz="1800" b="1" u="sng" dirty="0">
                <a:effectLst/>
                <a:latin typeface="Calibri" panose="020F0502020204030204" pitchFamily="34" charset="0"/>
                <a:ea typeface="Calibri" panose="020F0502020204030204" pitchFamily="34" charset="0"/>
                <a:cs typeface="Arial" panose="020B0604020202020204" pitchFamily="34" charset="0"/>
              </a:rPr>
              <a:t>αμοιβής από πρώτη εργοδότηση στη Δημοκρατία</a:t>
            </a:r>
            <a:r>
              <a:rPr lang="el-GR" sz="1800" dirty="0">
                <a:effectLst/>
                <a:latin typeface="Calibri" panose="020F0502020204030204" pitchFamily="34" charset="0"/>
                <a:ea typeface="Calibri" panose="020F0502020204030204" pitchFamily="34" charset="0"/>
                <a:cs typeface="Arial" panose="020B0604020202020204" pitchFamily="34" charset="0"/>
              </a:rPr>
              <a:t>. Προϋποθέτει ότι:</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(α) μη κάτοικος της Δημοκρατίας για </a:t>
            </a: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Arial" panose="020B0604020202020204" pitchFamily="34" charset="0"/>
              </a:rPr>
              <a:t> 10 συνεχόμενα έτη αμέσως πριν από την έναρξη της εργοδότησης στη Δημοκρατία (το έτος έναρξης εργοδότησης δεν προσμετράται), και</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(β) η αμοιβή από την πρώτη εργοδότηση στη Δημοκρατία &gt; €55.000 ετησίως κατά το πρώτο ή δεύτερο έτος εργοδότησης (προσοχή σε </a:t>
            </a:r>
            <a:r>
              <a:rPr lang="en-GB" sz="1800" dirty="0">
                <a:effectLst/>
                <a:latin typeface="Calibri" panose="020F0502020204030204" pitchFamily="34" charset="0"/>
                <a:ea typeface="Calibri" panose="020F0502020204030204" pitchFamily="34" charset="0"/>
                <a:cs typeface="Arial" panose="020B0604020202020204" pitchFamily="34" charset="0"/>
              </a:rPr>
              <a:t>bonus </a:t>
            </a:r>
            <a:r>
              <a:rPr lang="el-GR" sz="1800" dirty="0">
                <a:effectLst/>
                <a:latin typeface="Calibri" panose="020F0502020204030204" pitchFamily="34" charset="0"/>
                <a:ea typeface="Calibri" panose="020F0502020204030204" pitchFamily="34" charset="0"/>
                <a:cs typeface="Arial" panose="020B0604020202020204" pitchFamily="34" charset="0"/>
              </a:rPr>
              <a:t>και αναδρομική αύξηση). </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Η απαλλαγή χορηγείται:</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σε κάθε φορολογικό έτος στο οποίο η αμοιβή &gt; €55.000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για 17 φορολογικά έτη, περιλαμβανομένου του έτους έναρξης εργοδότησης.</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buFont typeface="Symbol" panose="05050102010706020507" pitchFamily="18" charset="2"/>
              <a:buChar char=""/>
            </a:pP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ειδική ρύθμιση για έτος έναρξης και έτος τερματισμού εργοδότησης,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προσοχή σε αυξομειώσεις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2106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ΑΡΘΡΟ 8(2</a:t>
            </a:r>
            <a:r>
              <a:rPr lang="en-US" sz="3000" b="1" dirty="0">
                <a:latin typeface="Calibri" panose="020F0502020204030204" pitchFamily="34" charset="0"/>
                <a:cs typeface="Calibri" panose="020F0502020204030204" pitchFamily="34" charset="0"/>
              </a:rPr>
              <a:t>3</a:t>
            </a:r>
            <a:r>
              <a:rPr lang="el-GR" sz="3000" b="1" dirty="0">
                <a:latin typeface="Calibri" panose="020F0502020204030204" pitchFamily="34" charset="0"/>
                <a:cs typeface="Calibri" panose="020F0502020204030204" pitchFamily="34" charset="0"/>
              </a:rPr>
              <a:t>Α) -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1</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έχει έναρξη πρώτης εργοδότησης στη Δημοκρατία την 1.6.2022 με ετήσια αμοιβή ύψους €80.000. Κατά το πρώτο έτος </a:t>
            </a:r>
            <a:r>
              <a:rPr lang="el-GR" sz="1800" dirty="0" err="1">
                <a:latin typeface="Calibri" panose="020F0502020204030204" pitchFamily="34" charset="0"/>
                <a:cs typeface="Calibri" panose="020F0502020204030204" pitchFamily="34" charset="0"/>
              </a:rPr>
              <a:t>εργοδότησής</a:t>
            </a:r>
            <a:r>
              <a:rPr lang="el-GR" sz="1800" dirty="0">
                <a:latin typeface="Calibri" panose="020F0502020204030204" pitchFamily="34" charset="0"/>
                <a:cs typeface="Calibri" panose="020F0502020204030204" pitchFamily="34" charset="0"/>
              </a:rPr>
              <a:t> του στη Δημοκρατία η ετήσια αμοιβή του παρέμεινε σταθερή.</a:t>
            </a:r>
            <a:endParaRPr lang="en-US" sz="1800" dirty="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Το άτομο δικαιούται την απαλλαγή το έτος 2022, διότι παρόλο ότι η πραγματική αμοιβή του για το 2022 είναι μικρότερη των €55.000, εντούτοις η αμοιβή κατά τους 12 πρώτους μήνες της </a:t>
            </a:r>
            <a:r>
              <a:rPr lang="el-GR" sz="1800" dirty="0" err="1">
                <a:latin typeface="Calibri" panose="020F0502020204030204" pitchFamily="34" charset="0"/>
                <a:ea typeface="Times New Roman" panose="02020603050405020304" pitchFamily="18" charset="0"/>
                <a:cs typeface="Calibri" panose="020F0502020204030204" pitchFamily="34" charset="0"/>
              </a:rPr>
              <a:t>εργοδότησής</a:t>
            </a:r>
            <a:r>
              <a:rPr lang="el-GR" sz="1800" dirty="0">
                <a:latin typeface="Calibri" panose="020F0502020204030204" pitchFamily="34" charset="0"/>
                <a:ea typeface="Times New Roman" panose="02020603050405020304" pitchFamily="18" charset="0"/>
                <a:cs typeface="Calibri" panose="020F0502020204030204" pitchFamily="34" charset="0"/>
              </a:rPr>
              <a:t> του υπερβαίνει τις €55.000.</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6039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ΑΡΘΡΟ 8(2</a:t>
            </a:r>
            <a:r>
              <a:rPr lang="en-US" sz="3000" b="1" dirty="0">
                <a:latin typeface="Calibri" panose="020F0502020204030204" pitchFamily="34" charset="0"/>
                <a:cs typeface="Calibri" panose="020F0502020204030204" pitchFamily="34" charset="0"/>
              </a:rPr>
              <a:t>3</a:t>
            </a:r>
            <a:r>
              <a:rPr lang="el-GR" sz="3000" b="1" dirty="0">
                <a:latin typeface="Calibri" panose="020F0502020204030204" pitchFamily="34" charset="0"/>
                <a:cs typeface="Calibri" panose="020F0502020204030204" pitchFamily="34" charset="0"/>
              </a:rPr>
              <a:t>Α) -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2</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έχει έναρξη πρώτης εργοδότησης στη Δημοκρατία την 1.6.2022 με ετήσια αμοιβή ύψους €80.000 αλλά το άτομο τερματίζει την πρώτη του εργοδότηση στη Δημοκρατία στις 31.1.2023 (συνολική περίοδος εργοδότησης 8 μήνες).</a:t>
            </a:r>
            <a:endParaRPr lang="en-US" sz="1800" dirty="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Το άτομο δεν δικαιούται την απαλλαγή, διότι παρόλο που η αμοιβή του σε ετήσια βάση υπερβαίνει τις €55.000, η πραγματική αμοιβή του για τη συνολική περίοδο της </a:t>
            </a:r>
            <a:r>
              <a:rPr lang="el-GR" sz="1800" dirty="0" err="1">
                <a:latin typeface="Calibri" panose="020F0502020204030204" pitchFamily="34" charset="0"/>
                <a:ea typeface="Times New Roman" panose="02020603050405020304" pitchFamily="18" charset="0"/>
                <a:cs typeface="Calibri" panose="020F0502020204030204" pitchFamily="34" charset="0"/>
              </a:rPr>
              <a:t>εργοδότησής</a:t>
            </a:r>
            <a:r>
              <a:rPr lang="el-GR" sz="1800" dirty="0">
                <a:latin typeface="Calibri" panose="020F0502020204030204" pitchFamily="34" charset="0"/>
                <a:ea typeface="Times New Roman" panose="02020603050405020304" pitchFamily="18" charset="0"/>
                <a:cs typeface="Calibri" panose="020F0502020204030204" pitchFamily="34" charset="0"/>
              </a:rPr>
              <a:t> ανέρχεται σε €53.333 (δεν υπερβαίνει τις €55.000).</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58713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42D5-F8D9-D806-40C7-F18909FB1A4C}"/>
              </a:ext>
            </a:extLst>
          </p:cNvPr>
          <p:cNvSpPr>
            <a:spLocks noGrp="1"/>
          </p:cNvSpPr>
          <p:nvPr>
            <p:ph type="title"/>
          </p:nvPr>
        </p:nvSpPr>
        <p:spPr/>
        <p:txBody>
          <a:bodyPr/>
          <a:lstStyle/>
          <a:p>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3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ΑΡΘΡΟ 8(2</a:t>
            </a:r>
            <a:r>
              <a:rPr kumimoji="0" lang="en-US" sz="3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a:t>
            </a:r>
            <a:r>
              <a:rPr kumimoji="0" lang="el-GR" sz="3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Α) -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3</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CB5F5C7-F244-10D8-2150-40162EBAF7C9}"/>
              </a:ext>
            </a:extLst>
          </p:cNvPr>
          <p:cNvSpPr>
            <a:spLocks noGrp="1"/>
          </p:cNvSpPr>
          <p:nvPr>
            <p:ph sz="half" idx="1"/>
          </p:nvPr>
        </p:nvSpPr>
        <p:spPr/>
        <p:txBody>
          <a:bodyPr/>
          <a:lstStyle/>
          <a:p>
            <a:pPr algn="just"/>
            <a:r>
              <a:rPr lang="el-GR" sz="1600" b="1" dirty="0">
                <a:effectLst/>
                <a:latin typeface="Calibri" panose="020F0502020204030204" pitchFamily="34" charset="0"/>
                <a:ea typeface="Times New Roman" panose="02020603050405020304" pitchFamily="18" charset="0"/>
                <a:cs typeface="Calibri" panose="020F0502020204030204" pitchFamily="34" charset="0"/>
              </a:rPr>
              <a:t>Σενάριο:</a:t>
            </a:r>
            <a:r>
              <a:rPr lang="el-GR" sz="1600" dirty="0">
                <a:effectLst/>
                <a:latin typeface="Calibri" panose="020F0502020204030204" pitchFamily="34" charset="0"/>
                <a:ea typeface="Times New Roman" panose="02020603050405020304" pitchFamily="18" charset="0"/>
                <a:cs typeface="Calibri" panose="020F0502020204030204" pitchFamily="34" charset="0"/>
              </a:rPr>
              <a:t> Άτομο έχει έναρξη πρώτης εργοδότησης στη Δημοκρατία την 1.5.2022 με ετήσια αμοιβή ύψους €50.000. Την 1.8.2023 ο εργοδότης του ατόμου του κοινοποιεί ότι από 1.9.2023 η ετήσια αμοιβή του αυξάνεται σε €60.000. </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r>
              <a:rPr lang="el-GR" sz="16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600" dirty="0">
                <a:effectLst/>
                <a:latin typeface="Calibri" panose="020F0502020204030204" pitchFamily="34" charset="0"/>
                <a:ea typeface="Times New Roman" panose="02020603050405020304" pitchFamily="18" charset="0"/>
                <a:cs typeface="Calibri" panose="020F0502020204030204" pitchFamily="34" charset="0"/>
              </a:rPr>
              <a:t> Η ετήσια αμοιβή του ατόμου κατά το δεύτερο έτος</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l-GR" sz="1600" dirty="0" err="1">
                <a:effectLst/>
                <a:latin typeface="Calibri" panose="020F0502020204030204" pitchFamily="34" charset="0"/>
                <a:ea typeface="Times New Roman" panose="02020603050405020304" pitchFamily="18" charset="0"/>
                <a:cs typeface="Calibri" panose="020F0502020204030204" pitchFamily="34" charset="0"/>
              </a:rPr>
              <a:t>εργοδότησής</a:t>
            </a:r>
            <a:r>
              <a:rPr lang="el-GR" sz="1600" dirty="0">
                <a:effectLst/>
                <a:latin typeface="Calibri" panose="020F0502020204030204" pitchFamily="34" charset="0"/>
                <a:ea typeface="Times New Roman" panose="02020603050405020304" pitchFamily="18" charset="0"/>
                <a:cs typeface="Calibri" panose="020F0502020204030204" pitchFamily="34" charset="0"/>
              </a:rPr>
              <a:t> του (περίοδος 1.5.2023 – 30.4.2024) ανέρχεται σε €56.667 (€50.000 * 4/12 + €60.000 * 8/12), δηλαδή υπερβαίνει τις €55.000, με αποτέλεσμα το άτομο να είναι επιλέξιμο τις απαλλαγής, την οποία θα δικαιούται να διεκδικήσει ως ακολούθως:</a:t>
            </a:r>
            <a:endParaRPr lang="en-CY"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en-CY" sz="1800" dirty="0"/>
          </a:p>
        </p:txBody>
      </p:sp>
      <p:graphicFrame>
        <p:nvGraphicFramePr>
          <p:cNvPr id="5" name="Table 5">
            <a:extLst>
              <a:ext uri="{FF2B5EF4-FFF2-40B4-BE49-F238E27FC236}">
                <a16:creationId xmlns:a16="http://schemas.microsoft.com/office/drawing/2014/main" id="{80F4B921-6003-42FA-524C-FF5F37422F03}"/>
              </a:ext>
            </a:extLst>
          </p:cNvPr>
          <p:cNvGraphicFramePr>
            <a:graphicFrameLocks noGrp="1"/>
          </p:cNvGraphicFramePr>
          <p:nvPr>
            <p:ph sz="half" idx="2"/>
            <p:extLst>
              <p:ext uri="{D42A27DB-BD31-4B8C-83A1-F6EECF244321}">
                <p14:modId xmlns:p14="http://schemas.microsoft.com/office/powerpoint/2010/main" val="2675225838"/>
              </p:ext>
            </p:extLst>
          </p:nvPr>
        </p:nvGraphicFramePr>
        <p:xfrm>
          <a:off x="4648199" y="1700808"/>
          <a:ext cx="4172273" cy="4276485"/>
        </p:xfrm>
        <a:graphic>
          <a:graphicData uri="http://schemas.openxmlformats.org/drawingml/2006/table">
            <a:tbl>
              <a:tblPr firstRow="1" bandRow="1">
                <a:tableStyleId>{5C22544A-7EE6-4342-B048-85BDC9FD1C3A}</a:tableStyleId>
              </a:tblPr>
              <a:tblGrid>
                <a:gridCol w="955994">
                  <a:extLst>
                    <a:ext uri="{9D8B030D-6E8A-4147-A177-3AD203B41FA5}">
                      <a16:colId xmlns:a16="http://schemas.microsoft.com/office/drawing/2014/main" val="1840705219"/>
                    </a:ext>
                  </a:extLst>
                </a:gridCol>
                <a:gridCol w="1477375">
                  <a:extLst>
                    <a:ext uri="{9D8B030D-6E8A-4147-A177-3AD203B41FA5}">
                      <a16:colId xmlns:a16="http://schemas.microsoft.com/office/drawing/2014/main" val="4286976468"/>
                    </a:ext>
                  </a:extLst>
                </a:gridCol>
                <a:gridCol w="1738904">
                  <a:extLst>
                    <a:ext uri="{9D8B030D-6E8A-4147-A177-3AD203B41FA5}">
                      <a16:colId xmlns:a16="http://schemas.microsoft.com/office/drawing/2014/main" val="1197928172"/>
                    </a:ext>
                  </a:extLst>
                </a:gridCol>
              </a:tblGrid>
              <a:tr h="330249">
                <a:tc>
                  <a:txBody>
                    <a:bodyPr/>
                    <a:lstStyle/>
                    <a:p>
                      <a:pPr algn="ctr">
                        <a:spcBef>
                          <a:spcPts val="600"/>
                        </a:spcBef>
                        <a:spcAft>
                          <a:spcPts val="600"/>
                        </a:spcAft>
                        <a:tabLst>
                          <a:tab pos="1028700" algn="l"/>
                        </a:tabLst>
                      </a:pPr>
                      <a:r>
                        <a:rPr lang="el-GR"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Φορολογικό Έτος</a:t>
                      </a:r>
                      <a:endParaRPr lang="en-CY"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Bef>
                          <a:spcPts val="600"/>
                        </a:spcBef>
                        <a:spcAft>
                          <a:spcPts val="600"/>
                        </a:spcAft>
                        <a:tabLst>
                          <a:tab pos="1028700" algn="l"/>
                        </a:tabLst>
                      </a:pPr>
                      <a:r>
                        <a:rPr lang="el-GR"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Πραγματική αμοιβή </a:t>
                      </a:r>
                      <a:endParaRPr lang="en-CY"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Bef>
                          <a:spcPts val="600"/>
                        </a:spcBef>
                        <a:spcAft>
                          <a:spcPts val="600"/>
                        </a:spcAft>
                        <a:tabLst>
                          <a:tab pos="1028700" algn="l"/>
                        </a:tabLst>
                      </a:pPr>
                      <a:r>
                        <a:rPr lang="el-GR"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Σχόλια</a:t>
                      </a:r>
                      <a:endParaRPr lang="en-CY"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37058039"/>
                  </a:ext>
                </a:extLst>
              </a:tr>
              <a:tr h="478169">
                <a:tc>
                  <a:txBody>
                    <a:bodyPr/>
                    <a:lstStyle/>
                    <a:p>
                      <a:pPr algn="l">
                        <a:spcBef>
                          <a:spcPts val="600"/>
                        </a:spcBef>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2022</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(έτος έναρξης εργοδότησης)</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Bef>
                          <a:spcPts val="600"/>
                        </a:spcBef>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€50.000 για τους 12 πρώτους μήνες εργοδότησης</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Bef>
                          <a:spcPts val="600"/>
                        </a:spcBef>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&lt; €55.000 </a:t>
                      </a:r>
                      <a:r>
                        <a:rPr lang="el-GR" sz="11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l-GR" sz="1100" dirty="0">
                          <a:effectLst/>
                          <a:latin typeface="Calibri" panose="020F0502020204030204" pitchFamily="34" charset="0"/>
                          <a:ea typeface="Times New Roman" panose="02020603050405020304" pitchFamily="18" charset="0"/>
                          <a:cs typeface="Calibri" panose="020F0502020204030204" pitchFamily="34" charset="0"/>
                        </a:rPr>
                        <a:t> το άτομο δεν δικαιούται την απαλλαγή </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394645986"/>
                  </a:ext>
                </a:extLst>
              </a:tr>
              <a:tr h="2910838">
                <a:tc>
                  <a:txBody>
                    <a:bodyPr/>
                    <a:lstStyle/>
                    <a:p>
                      <a:pPr algn="just">
                        <a:spcBef>
                          <a:spcPts val="600"/>
                        </a:spcBef>
                        <a:spcAft>
                          <a:spcPts val="600"/>
                        </a:spcAft>
                        <a:tabLst>
                          <a:tab pos="1028700" algn="l"/>
                        </a:tabLs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2023</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Bef>
                          <a:spcPts val="600"/>
                        </a:spcBef>
                        <a:spcAft>
                          <a:spcPts val="600"/>
                        </a:spcAft>
                        <a:tabLst>
                          <a:tab pos="1028700" algn="l"/>
                        </a:tabLs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€53.333</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(€50.000*8/12 + €60.000*4/12)</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Bef>
                          <a:spcPts val="600"/>
                        </a:spcBef>
                        <a:spcAft>
                          <a:spcPts val="600"/>
                        </a:spcAft>
                        <a:tabLst>
                          <a:tab pos="1028700" algn="l"/>
                        </a:tabLs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&lt; €55.000 </a:t>
                      </a:r>
                      <a:r>
                        <a:rPr lang="el-GR" sz="11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l-GR" sz="1100" dirty="0">
                          <a:effectLst/>
                          <a:latin typeface="Calibri" panose="020F0502020204030204" pitchFamily="34" charset="0"/>
                          <a:ea typeface="Times New Roman" panose="02020603050405020304" pitchFamily="18" charset="0"/>
                          <a:cs typeface="Calibri" panose="020F0502020204030204" pitchFamily="34" charset="0"/>
                        </a:rPr>
                        <a:t> το άτομο δεν δικαιούται την απαλλαγή, παρόλο που η ετήσια αμοιβή του αυξήθηκε άνω των €55.000 εντός του 2023.</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 Για το συγκεκριμένο έτος το άτομο δύναται να διεκδικήσει την απαλλαγή του άρθρου 8(21)</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386331072"/>
                  </a:ext>
                </a:extLst>
              </a:tr>
              <a:tr h="527447">
                <a:tc>
                  <a:txBody>
                    <a:bodyPr/>
                    <a:lstStyle/>
                    <a:p>
                      <a:pPr algn="just">
                        <a:spcBef>
                          <a:spcPts val="600"/>
                        </a:spcBef>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2024</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Bef>
                          <a:spcPts val="600"/>
                        </a:spcBef>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€60.000</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Bef>
                          <a:spcPts val="600"/>
                        </a:spcBef>
                        <a:spcAft>
                          <a:spcPts val="600"/>
                        </a:spcAft>
                        <a:tabLst>
                          <a:tab pos="1028700" algn="l"/>
                        </a:tabLst>
                      </a:pPr>
                      <a:r>
                        <a:rPr lang="el-GR" sz="1100" dirty="0">
                          <a:effectLst/>
                          <a:latin typeface="Calibri" panose="020F0502020204030204" pitchFamily="34" charset="0"/>
                          <a:ea typeface="Times New Roman" panose="02020603050405020304" pitchFamily="18" charset="0"/>
                          <a:cs typeface="Calibri" panose="020F0502020204030204" pitchFamily="34" charset="0"/>
                        </a:rPr>
                        <a:t>&gt; €55.000 </a:t>
                      </a:r>
                      <a:r>
                        <a:rPr lang="el-GR" sz="11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l-GR" sz="1100" dirty="0">
                          <a:effectLst/>
                          <a:latin typeface="Calibri" panose="020F0502020204030204" pitchFamily="34" charset="0"/>
                          <a:ea typeface="Times New Roman" panose="02020603050405020304" pitchFamily="18" charset="0"/>
                          <a:cs typeface="Calibri" panose="020F0502020204030204" pitchFamily="34" charset="0"/>
                        </a:rPr>
                        <a:t> το άτομο δικαιούται την απαλλαγή</a:t>
                      </a:r>
                      <a:endParaRPr lang="en-CY"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067541543"/>
                  </a:ext>
                </a:extLst>
              </a:tr>
            </a:tbl>
          </a:graphicData>
        </a:graphic>
      </p:graphicFrame>
    </p:spTree>
    <p:extLst>
      <p:ext uri="{BB962C8B-B14F-4D97-AF65-F5344CB8AC3E}">
        <p14:creationId xmlns:p14="http://schemas.microsoft.com/office/powerpoint/2010/main" val="255620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FC1E-E671-7D8F-832C-145079E313BB}"/>
              </a:ext>
            </a:extLst>
          </p:cNvPr>
          <p:cNvSpPr>
            <a:spLocks noGrp="1"/>
          </p:cNvSpPr>
          <p:nvPr>
            <p:ph type="title"/>
          </p:nvPr>
        </p:nvSpPr>
        <p:spPr/>
        <p:txBody>
          <a:bodyPr/>
          <a:lstStyle/>
          <a:p>
            <a:r>
              <a:rPr lang="el-GR" sz="3000" dirty="0"/>
              <a:t>Ανασκόπηση Εγκυκλίων</a:t>
            </a:r>
            <a:r>
              <a:rPr lang="en-US" sz="3000" dirty="0"/>
              <a:t> </a:t>
            </a:r>
            <a:r>
              <a:rPr lang="el-GR" sz="3000" dirty="0"/>
              <a:t>για το 2022</a:t>
            </a:r>
            <a:endParaRPr lang="en-CY" sz="3000" dirty="0"/>
          </a:p>
        </p:txBody>
      </p:sp>
      <p:graphicFrame>
        <p:nvGraphicFramePr>
          <p:cNvPr id="6" name="Table 6">
            <a:extLst>
              <a:ext uri="{FF2B5EF4-FFF2-40B4-BE49-F238E27FC236}">
                <a16:creationId xmlns:a16="http://schemas.microsoft.com/office/drawing/2014/main" id="{4D9BA38C-08E0-D8DD-A67D-911FD5EA0CA7}"/>
              </a:ext>
            </a:extLst>
          </p:cNvPr>
          <p:cNvGraphicFramePr>
            <a:graphicFrameLocks noGrp="1"/>
          </p:cNvGraphicFramePr>
          <p:nvPr>
            <p:ph type="tbl" idx="1"/>
            <p:extLst>
              <p:ext uri="{D42A27DB-BD31-4B8C-83A1-F6EECF244321}">
                <p14:modId xmlns:p14="http://schemas.microsoft.com/office/powerpoint/2010/main" val="1301068391"/>
              </p:ext>
            </p:extLst>
          </p:nvPr>
        </p:nvGraphicFramePr>
        <p:xfrm>
          <a:off x="745231" y="1412776"/>
          <a:ext cx="7859217" cy="5022899"/>
        </p:xfrm>
        <a:graphic>
          <a:graphicData uri="http://schemas.openxmlformats.org/drawingml/2006/table">
            <a:tbl>
              <a:tblPr firstRow="1" bandRow="1">
                <a:tableStyleId>{5C22544A-7EE6-4342-B048-85BDC9FD1C3A}</a:tableStyleId>
              </a:tblPr>
              <a:tblGrid>
                <a:gridCol w="1729058">
                  <a:extLst>
                    <a:ext uri="{9D8B030D-6E8A-4147-A177-3AD203B41FA5}">
                      <a16:colId xmlns:a16="http://schemas.microsoft.com/office/drawing/2014/main" val="1763154307"/>
                    </a:ext>
                  </a:extLst>
                </a:gridCol>
                <a:gridCol w="4593001">
                  <a:extLst>
                    <a:ext uri="{9D8B030D-6E8A-4147-A177-3AD203B41FA5}">
                      <a16:colId xmlns:a16="http://schemas.microsoft.com/office/drawing/2014/main" val="114298470"/>
                    </a:ext>
                  </a:extLst>
                </a:gridCol>
                <a:gridCol w="1537158">
                  <a:extLst>
                    <a:ext uri="{9D8B030D-6E8A-4147-A177-3AD203B41FA5}">
                      <a16:colId xmlns:a16="http://schemas.microsoft.com/office/drawing/2014/main" val="1256325810"/>
                    </a:ext>
                  </a:extLst>
                </a:gridCol>
              </a:tblGrid>
              <a:tr h="1015262">
                <a:tc>
                  <a:txBody>
                    <a:bodyPr/>
                    <a:lstStyle/>
                    <a:p>
                      <a:pPr algn="ctr">
                        <a:lnSpc>
                          <a:spcPct val="107000"/>
                        </a:lnSpc>
                        <a:spcAft>
                          <a:spcPts val="800"/>
                        </a:spcAft>
                      </a:pPr>
                      <a:endParaRPr lang="el-GR" sz="1100" u="sng"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l-GR" sz="1800" u="sng"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Αρ</a:t>
                      </a:r>
                      <a:r>
                        <a:rPr lang="el-GR" sz="1800" u="sng" dirty="0">
                          <a:solidFill>
                            <a:schemeClr val="tx1"/>
                          </a:solidFill>
                          <a:effectLst/>
                          <a:latin typeface="Calibri" panose="020F0502020204030204" pitchFamily="34" charset="0"/>
                          <a:ea typeface="Calibri" panose="020F0502020204030204" pitchFamily="34" charset="0"/>
                          <a:cs typeface="Arial" panose="020B0604020202020204" pitchFamily="34" charset="0"/>
                        </a:rPr>
                        <a:t>. Εγκυκλίου</a:t>
                      </a:r>
                      <a:endParaRPr lang="en-CY" sz="1800" u="sng"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l-GR" sz="1800" u="sng" dirty="0">
                          <a:solidFill>
                            <a:schemeClr val="tx1"/>
                          </a:solidFill>
                          <a:effectLst/>
                          <a:latin typeface="Calibri" panose="020F0502020204030204" pitchFamily="34" charset="0"/>
                          <a:ea typeface="Calibri" panose="020F0502020204030204" pitchFamily="34" charset="0"/>
                          <a:cs typeface="Arial" panose="020B0604020202020204" pitchFamily="34" charset="0"/>
                        </a:rPr>
                        <a:t>Θέμα</a:t>
                      </a:r>
                      <a:endParaRPr lang="en-CY" sz="1800" u="sng"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l-GR" sz="1800" u="sng" dirty="0">
                          <a:solidFill>
                            <a:schemeClr val="tx1"/>
                          </a:solidFill>
                          <a:effectLst/>
                          <a:latin typeface="Calibri" panose="020F0502020204030204" pitchFamily="34" charset="0"/>
                          <a:ea typeface="Calibri" panose="020F0502020204030204" pitchFamily="34" charset="0"/>
                          <a:cs typeface="Arial" panose="020B0604020202020204" pitchFamily="34" charset="0"/>
                        </a:rPr>
                        <a:t>Ημερομηνία</a:t>
                      </a:r>
                      <a:endParaRPr lang="en-CY" sz="1800" u="sng"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351828"/>
                  </a:ext>
                </a:extLst>
              </a:tr>
              <a:tr h="1015262">
                <a:tc>
                  <a:txBody>
                    <a:bodyPr/>
                    <a:lstStyle/>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1/2022</a:t>
                      </a:r>
                      <a:endParaRPr lang="en-CY"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Φορολογική κατοικία σύμφωνα με τη νομοθετική διάταξη των 60 ημερών παραμονής στη Δημοκρατία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(άρθρο 2 περί ΦΕ Νόμου)</a:t>
                      </a:r>
                      <a:endParaRPr lang="en-CY"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l-GR" sz="1600">
                          <a:effectLst/>
                          <a:latin typeface="Calibri" panose="020F0502020204030204" pitchFamily="34" charset="0"/>
                          <a:ea typeface="Calibri" panose="020F0502020204030204" pitchFamily="34" charset="0"/>
                          <a:cs typeface="Arial" panose="020B0604020202020204" pitchFamily="34" charset="0"/>
                        </a:rPr>
                        <a:t>1.2.2022</a:t>
                      </a:r>
                      <a:endParaRPr lang="en-CY"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937149"/>
                  </a:ext>
                </a:extLst>
              </a:tr>
              <a:tr h="1015262">
                <a:tc>
                  <a:txBody>
                    <a:bodyPr/>
                    <a:lstStyle/>
                    <a:p>
                      <a:pPr>
                        <a:lnSpc>
                          <a:spcPct val="107000"/>
                        </a:lnSpc>
                        <a:spcAft>
                          <a:spcPts val="800"/>
                        </a:spcAft>
                      </a:pP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4/2022</a:t>
                      </a:r>
                      <a:endParaRPr lang="en-CY"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Φορολογικός χειρισμός αποζημίωσης πληρωτέας για αναδρομικό διορισμό ή προαγωγή στο Δημόσιο Τομέα, ως αποτέλεσμα ακυρωτικής δικαστικής απόφασης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(άρθρο 5 περί ΦΕ Νόμου)</a:t>
                      </a:r>
                      <a:endParaRPr lang="en-CY"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15.2.2022</a:t>
                      </a:r>
                      <a:endParaRPr lang="en-CY"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1599240"/>
                  </a:ext>
                </a:extLst>
              </a:tr>
              <a:tr h="1015262">
                <a:tc>
                  <a:txBody>
                    <a:bodyPr/>
                    <a:lstStyle/>
                    <a:p>
                      <a:pPr>
                        <a:lnSpc>
                          <a:spcPct val="107000"/>
                        </a:lnSpc>
                        <a:spcAft>
                          <a:spcPts val="800"/>
                        </a:spcAft>
                      </a:pP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10/2022</a:t>
                      </a:r>
                      <a:endParaRPr lang="en-CY"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Απαλλαγή από το φόρο εισοδήματος της αμοιβής για πρώτη εργοδότηση που ασκείται στη Δημοκρατία</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(άρθρα 8(21Α) και 8(23Α) περί ΦΕ Νόμου)</a:t>
                      </a:r>
                      <a:endParaRPr lang="en-CY"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l-GR" sz="1600" dirty="0">
                          <a:effectLst/>
                          <a:latin typeface="Calibri" panose="020F0502020204030204" pitchFamily="34" charset="0"/>
                          <a:ea typeface="Calibri" panose="020F0502020204030204" pitchFamily="34" charset="0"/>
                          <a:cs typeface="Arial" panose="020B0604020202020204" pitchFamily="34" charset="0"/>
                        </a:rPr>
                        <a:t>1.11.2022</a:t>
                      </a:r>
                      <a:endParaRPr lang="en-CY"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105333"/>
                  </a:ext>
                </a:extLst>
              </a:tr>
            </a:tbl>
          </a:graphicData>
        </a:graphic>
      </p:graphicFrame>
    </p:spTree>
    <p:extLst>
      <p:ext uri="{BB962C8B-B14F-4D97-AF65-F5344CB8AC3E}">
        <p14:creationId xmlns:p14="http://schemas.microsoft.com/office/powerpoint/2010/main" val="225786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A3C6-326F-7247-0A1C-A7A9C1481451}"/>
              </a:ext>
            </a:extLst>
          </p:cNvPr>
          <p:cNvSpPr>
            <a:spLocks noGrp="1"/>
          </p:cNvSpPr>
          <p:nvPr>
            <p:ph type="title"/>
          </p:nvPr>
        </p:nvSpPr>
        <p:spPr/>
        <p:txBody>
          <a:bodyPr/>
          <a:lstStyle/>
          <a:p>
            <a:r>
              <a:rPr lang="en-US" sz="3000" b="1" dirty="0">
                <a:effectLst/>
                <a:latin typeface="Calibri" panose="020F0502020204030204" pitchFamily="34" charset="0"/>
                <a:ea typeface="Calibri" panose="020F0502020204030204" pitchFamily="34" charset="0"/>
                <a:cs typeface="Arial" panose="020B0604020202020204" pitchFamily="34" charset="0"/>
              </a:rPr>
              <a:t/>
            </a:r>
            <a:br>
              <a:rPr lang="en-US" sz="3000" b="1" dirty="0">
                <a:effectLst/>
                <a:latin typeface="Calibri" panose="020F0502020204030204" pitchFamily="34" charset="0"/>
                <a:ea typeface="Calibri" panose="020F0502020204030204" pitchFamily="34" charset="0"/>
                <a:cs typeface="Arial" panose="020B0604020202020204" pitchFamily="34" charset="0"/>
              </a:rPr>
            </a:br>
            <a:r>
              <a:rPr lang="el-GR" sz="3000" b="1" dirty="0">
                <a:effectLst/>
                <a:latin typeface="Calibri" panose="020F0502020204030204" pitchFamily="34" charset="0"/>
                <a:ea typeface="Calibri" panose="020F0502020204030204" pitchFamily="34" charset="0"/>
                <a:cs typeface="Arial" panose="020B0604020202020204" pitchFamily="34" charset="0"/>
              </a:rPr>
              <a:t>Άρθρο 8(23Α) – Μεταβατικές διατάξεις (εργοδότηση πριν την 1.1.2022)</a:t>
            </a:r>
            <a:r>
              <a:rPr lang="en-CY" sz="3000" dirty="0">
                <a:effectLst/>
                <a:latin typeface="Calibri" panose="020F0502020204030204" pitchFamily="34" charset="0"/>
                <a:ea typeface="Calibri" panose="020F0502020204030204" pitchFamily="34" charset="0"/>
                <a:cs typeface="Arial" panose="020B0604020202020204" pitchFamily="34" charset="0"/>
              </a:rPr>
              <a:t/>
            </a:r>
            <a:br>
              <a:rPr lang="en-CY" sz="3000" dirty="0">
                <a:effectLst/>
                <a:latin typeface="Calibri" panose="020F0502020204030204" pitchFamily="34" charset="0"/>
                <a:ea typeface="Calibri" panose="020F0502020204030204" pitchFamily="34" charset="0"/>
                <a:cs typeface="Arial" panose="020B0604020202020204" pitchFamily="34" charset="0"/>
              </a:rPr>
            </a:br>
            <a:endParaRPr lang="en-CY" sz="3000" dirty="0"/>
          </a:p>
        </p:txBody>
      </p:sp>
      <p:sp>
        <p:nvSpPr>
          <p:cNvPr id="3" name="Content Placeholder 2">
            <a:extLst>
              <a:ext uri="{FF2B5EF4-FFF2-40B4-BE49-F238E27FC236}">
                <a16:creationId xmlns:a16="http://schemas.microsoft.com/office/drawing/2014/main" id="{89127B8E-2D89-4C18-0BC4-487667F0EA87}"/>
              </a:ext>
            </a:extLst>
          </p:cNvPr>
          <p:cNvSpPr>
            <a:spLocks noGrp="1"/>
          </p:cNvSpPr>
          <p:nvPr>
            <p:ph idx="1"/>
          </p:nvPr>
        </p:nvSpPr>
        <p:spPr/>
        <p:txBody>
          <a:bodyPr/>
          <a:lstStyle/>
          <a:p>
            <a:pPr marL="342900" lvl="0" indent="-342900" rtl="0">
              <a:lnSpc>
                <a:spcPct val="107000"/>
              </a:lnSpc>
              <a:spcBef>
                <a:spcPts val="600"/>
              </a:spcBef>
              <a:spcAft>
                <a:spcPts val="800"/>
              </a:spcAft>
              <a:buFont typeface="+mj-lt"/>
              <a:buAutoNum type="arabicPeriod"/>
            </a:pPr>
            <a:r>
              <a:rPr lang="el-GR" sz="1800" dirty="0">
                <a:effectLst/>
                <a:latin typeface="Calibri" panose="020F0502020204030204" pitchFamily="34" charset="0"/>
                <a:ea typeface="Calibri" panose="020F0502020204030204" pitchFamily="34" charset="0"/>
                <a:cs typeface="Arial" panose="020B0604020202020204" pitchFamily="34" charset="0"/>
              </a:rPr>
              <a:t>Επιλέξιμοι δικαιούχοι στη βάση των μεταβατικών διατάξεων είναι άτομα</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lvl="1" indent="-342900" algn="just">
              <a:lnSpc>
                <a:spcPct val="107000"/>
              </a:lnSpc>
              <a:spcBef>
                <a:spcPts val="600"/>
              </a:spcBef>
              <a:spcAft>
                <a:spcPts val="800"/>
              </a:spcAft>
              <a:buFont typeface="Wingdings" panose="05000000000000000000" pitchFamily="2" charset="2"/>
              <a:buChar char="ü"/>
            </a:pPr>
            <a:r>
              <a:rPr lang="el-GR" sz="1600" dirty="0">
                <a:effectLst/>
                <a:latin typeface="Calibri" panose="020F0502020204030204" pitchFamily="34" charset="0"/>
                <a:ea typeface="Calibri" panose="020F0502020204030204" pitchFamily="34" charset="0"/>
                <a:cs typeface="Arial" panose="020B0604020202020204" pitchFamily="34" charset="0"/>
              </a:rPr>
              <a:t>Που ήταν δικαιούχοι της απαλλαγής του 8(23) </a:t>
            </a:r>
            <a:r>
              <a:rPr lang="el-GR" sz="1600" dirty="0">
                <a:latin typeface="Calibri" panose="020F0502020204030204" pitchFamily="34" charset="0"/>
                <a:ea typeface="Calibri" panose="020F0502020204030204" pitchFamily="34" charset="0"/>
                <a:cs typeface="Arial" panose="020B0604020202020204" pitchFamily="34" charset="0"/>
              </a:rPr>
              <a:t>και έχουν</a:t>
            </a:r>
            <a:r>
              <a:rPr lang="el-GR" sz="1600" dirty="0">
                <a:effectLst/>
                <a:latin typeface="Calibri" panose="020F0502020204030204" pitchFamily="34" charset="0"/>
                <a:ea typeface="Calibri" panose="020F0502020204030204" pitchFamily="34" charset="0"/>
                <a:cs typeface="Arial" panose="020B0604020202020204" pitchFamily="34" charset="0"/>
              </a:rPr>
              <a:t> συνεχή εργοδότηση στη Δημοκρατία από το έτος έναρξης της </a:t>
            </a:r>
            <a:r>
              <a:rPr lang="el-GR" sz="1600" dirty="0" err="1">
                <a:effectLst/>
                <a:latin typeface="Calibri" panose="020F0502020204030204" pitchFamily="34" charset="0"/>
                <a:ea typeface="Calibri" panose="020F0502020204030204" pitchFamily="34" charset="0"/>
                <a:cs typeface="Arial" panose="020B0604020202020204" pitchFamily="34" charset="0"/>
              </a:rPr>
              <a:t>εργοδότησής</a:t>
            </a:r>
            <a:r>
              <a:rPr lang="el-GR" sz="1600" dirty="0">
                <a:effectLst/>
                <a:latin typeface="Calibri" panose="020F0502020204030204" pitchFamily="34" charset="0"/>
                <a:ea typeface="Calibri" panose="020F0502020204030204" pitchFamily="34" charset="0"/>
                <a:cs typeface="Arial" panose="020B0604020202020204" pitchFamily="34" charset="0"/>
              </a:rPr>
              <a:t> τους μέχρι και το φορολογικό έτος 2021</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600"/>
              </a:spcBef>
              <a:spcAft>
                <a:spcPts val="800"/>
              </a:spcAft>
              <a:buFont typeface="Wingdings" panose="05000000000000000000" pitchFamily="2" charset="2"/>
              <a:buChar char="ü"/>
            </a:pPr>
            <a:r>
              <a:rPr lang="el-GR" sz="1600" dirty="0">
                <a:effectLst/>
                <a:latin typeface="Calibri" panose="020F0502020204030204" pitchFamily="34" charset="0"/>
                <a:ea typeface="Calibri" panose="020F0502020204030204" pitchFamily="34" charset="0"/>
                <a:cs typeface="Arial" panose="020B0604020202020204" pitchFamily="34" charset="0"/>
              </a:rPr>
              <a:t>Με πρώτη εργοδότηση στη Δημοκρατία εντός των ετών 2016 – 2021 με αμοιβή &gt; €55.000 κατά τους 12 πρώτους μήνες εργοδότησης</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600"/>
              </a:spcBef>
              <a:spcAft>
                <a:spcPts val="800"/>
              </a:spcAft>
              <a:buFont typeface="Wingdings" panose="05000000000000000000" pitchFamily="2" charset="2"/>
              <a:buChar char="ü"/>
            </a:pPr>
            <a:r>
              <a:rPr lang="el-GR" sz="1600" dirty="0">
                <a:effectLst/>
                <a:latin typeface="Calibri" panose="020F0502020204030204" pitchFamily="34" charset="0"/>
                <a:ea typeface="Calibri" panose="020F0502020204030204" pitchFamily="34" charset="0"/>
                <a:cs typeface="Arial" panose="020B0604020202020204" pitchFamily="34" charset="0"/>
              </a:rPr>
              <a:t>Με πρώτη εργοδότηση στη Δημοκρατία εντός των ετών 2016 – 2021 με αμοιβή &lt; €55.000 κατά τους 12 πρώτους μήνες εργοδότησης και η αμοιβή για την περίοδο 27.1.2022 – 26.1.2023 &gt; €55.000</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118931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F9F7-96AA-4F00-9630-B8FC29B02D97}"/>
              </a:ext>
            </a:extLst>
          </p:cNvPr>
          <p:cNvSpPr>
            <a:spLocks noGrp="1"/>
          </p:cNvSpPr>
          <p:nvPr>
            <p:ph type="title"/>
          </p:nvPr>
        </p:nvSpPr>
        <p:spPr/>
        <p:txBody>
          <a:bodyPr/>
          <a:lstStyle/>
          <a:p>
            <a:r>
              <a:rPr lang="el-GR" sz="3000" b="1" dirty="0">
                <a:effectLst/>
                <a:latin typeface="Calibri" panose="020F0502020204030204" pitchFamily="34" charset="0"/>
                <a:ea typeface="Calibri" panose="020F0502020204030204" pitchFamily="34" charset="0"/>
                <a:cs typeface="Arial" panose="020B0604020202020204" pitchFamily="34" charset="0"/>
              </a:rPr>
              <a:t/>
            </a:r>
            <a:br>
              <a:rPr lang="el-GR" sz="3000" b="1" dirty="0">
                <a:effectLst/>
                <a:latin typeface="Calibri" panose="020F0502020204030204" pitchFamily="34" charset="0"/>
                <a:ea typeface="Calibri" panose="020F0502020204030204" pitchFamily="34" charset="0"/>
                <a:cs typeface="Arial" panose="020B0604020202020204" pitchFamily="34" charset="0"/>
              </a:rPr>
            </a:br>
            <a:r>
              <a:rPr lang="el-GR" sz="3000" b="1" dirty="0">
                <a:effectLst/>
                <a:latin typeface="Calibri" panose="020F0502020204030204" pitchFamily="34" charset="0"/>
                <a:ea typeface="Calibri" panose="020F0502020204030204" pitchFamily="34" charset="0"/>
                <a:cs typeface="Arial" panose="020B0604020202020204" pitchFamily="34" charset="0"/>
              </a:rPr>
              <a:t>Άρθρο 8(23Α) – Μεταβατικές διατάξεις (εργοδότηση πριν την 1.1.2022) – συνέχεια</a:t>
            </a:r>
            <a:r>
              <a:rPr lang="en-CY" sz="3000" dirty="0">
                <a:effectLst/>
                <a:latin typeface="Calibri" panose="020F0502020204030204" pitchFamily="34" charset="0"/>
                <a:ea typeface="Calibri" panose="020F0502020204030204" pitchFamily="34" charset="0"/>
                <a:cs typeface="Arial" panose="020B0604020202020204" pitchFamily="34" charset="0"/>
              </a:rPr>
              <a:t/>
            </a:r>
            <a:br>
              <a:rPr lang="en-CY" sz="3000" dirty="0">
                <a:effectLst/>
                <a:latin typeface="Calibri" panose="020F0502020204030204" pitchFamily="34" charset="0"/>
                <a:ea typeface="Calibri" panose="020F0502020204030204" pitchFamily="34" charset="0"/>
                <a:cs typeface="Arial" panose="020B0604020202020204" pitchFamily="34" charset="0"/>
              </a:rPr>
            </a:br>
            <a:endParaRPr lang="en-CY" sz="3000" dirty="0"/>
          </a:p>
        </p:txBody>
      </p:sp>
      <p:sp>
        <p:nvSpPr>
          <p:cNvPr id="3" name="Content Placeholder 2">
            <a:extLst>
              <a:ext uri="{FF2B5EF4-FFF2-40B4-BE49-F238E27FC236}">
                <a16:creationId xmlns:a16="http://schemas.microsoft.com/office/drawing/2014/main" id="{3904A757-90BA-E90C-4BA2-6116E959DEE0}"/>
              </a:ext>
            </a:extLst>
          </p:cNvPr>
          <p:cNvSpPr>
            <a:spLocks noGrp="1"/>
          </p:cNvSpPr>
          <p:nvPr>
            <p:ph idx="1"/>
          </p:nvPr>
        </p:nvSpPr>
        <p:spPr/>
        <p:txBody>
          <a:bodyPr/>
          <a:lstStyle/>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Η παραχώρηση της απαλλαγής προϋποθέτει:</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μη κάτοικος της Δημοκρατίας για </a:t>
            </a: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Arial" panose="020B0604020202020204" pitchFamily="34" charset="0"/>
              </a:rPr>
              <a:t> 10 συνεχόμενα έτη αμέσως πριν την έναρξη της εργοδότησης στη Δημοκρατία (έτος έναρξης εργοδότησης δεν προσμετράται), και</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το άτομο διατηρεί την πρώτη του εργοδότηση στη Δημοκρατία</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Η απαλλαγή χορηγείται:</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σε κάθε φορολογικό έτος στο οποίο η αμοιβή &gt; €55.000</a:t>
            </a:r>
          </a:p>
          <a:p>
            <a:pPr>
              <a:lnSpc>
                <a:spcPct val="107000"/>
              </a:lnSpc>
              <a:spcBef>
                <a:spcPts val="600"/>
              </a:spcBef>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από το έτος 2022 μέχρι τη συμπλήρωση 17 φορολογικών ετών από το έτος έναρξης εργοδότησης (συμπεριλαμβανομένου).</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Bef>
                <a:spcPts val="600"/>
              </a:spcBef>
              <a:buNone/>
            </a:pP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Bef>
                <a:spcPts val="600"/>
              </a:spcBef>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ειδική ρύθμιση για έτος τερματισμού εργοδότησης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Bef>
                <a:spcPts val="600"/>
              </a:spcBef>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Προσοχή σε αυξομειώσεις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600"/>
              </a:spcBef>
              <a:spcAft>
                <a:spcPts val="800"/>
              </a:spcAft>
              <a:buNone/>
            </a:pPr>
            <a:endParaRPr lang="en-CY" sz="16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3825058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26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26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26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26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ΑΡΘΡΟ 8(2</a:t>
            </a:r>
            <a:r>
              <a:rPr lang="en-US" sz="3000" b="1" dirty="0">
                <a:latin typeface="Calibri" panose="020F0502020204030204" pitchFamily="34" charset="0"/>
                <a:cs typeface="Calibri" panose="020F0502020204030204" pitchFamily="34" charset="0"/>
              </a:rPr>
              <a:t>3</a:t>
            </a:r>
            <a:r>
              <a:rPr lang="el-GR" sz="3000" b="1" dirty="0">
                <a:latin typeface="Calibri" panose="020F0502020204030204" pitchFamily="34" charset="0"/>
                <a:cs typeface="Calibri" panose="020F0502020204030204" pitchFamily="34" charset="0"/>
              </a:rPr>
              <a:t>Α)</a:t>
            </a:r>
            <a:r>
              <a:rPr lang="el-GR" sz="3000" b="1" dirty="0">
                <a:effectLst/>
                <a:latin typeface="Calibri" panose="020F0502020204030204" pitchFamily="34" charset="0"/>
                <a:ea typeface="Calibri" panose="020F0502020204030204" pitchFamily="34" charset="0"/>
                <a:cs typeface="Calibri" panose="020F0502020204030204" pitchFamily="34" charset="0"/>
              </a:rPr>
              <a:t> - Μεταβατικές διατάξεις </a:t>
            </a:r>
            <a:br>
              <a:rPr lang="el-GR" sz="3000" b="1" dirty="0">
                <a:effectLst/>
                <a:latin typeface="Calibri" panose="020F0502020204030204" pitchFamily="34" charset="0"/>
                <a:ea typeface="Calibri" panose="020F0502020204030204" pitchFamily="34" charset="0"/>
                <a:cs typeface="Calibri" panose="020F0502020204030204" pitchFamily="34" charset="0"/>
              </a:rPr>
            </a:br>
            <a:r>
              <a:rPr lang="el-GR" sz="3000" b="1" dirty="0">
                <a:effectLst/>
                <a:latin typeface="Calibri" panose="020F0502020204030204" pitchFamily="34" charset="0"/>
                <a:ea typeface="Calibri" panose="020F0502020204030204" pitchFamily="34" charset="0"/>
                <a:cs typeface="Calibri" panose="020F0502020204030204" pitchFamily="34" charset="0"/>
              </a:rPr>
              <a:t>(εργοδότηση πριν την 1.1.2022) </a:t>
            </a:r>
            <a:r>
              <a:rPr lang="el-GR" sz="3000" b="1" dirty="0">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1</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fontScale="92500"/>
          </a:bodyPr>
          <a:lstStyle/>
          <a:p>
            <a:pPr algn="just"/>
            <a:endParaRPr lang="el-GR" sz="1800" b="1" dirty="0">
              <a:latin typeface="Calibri" panose="020F0502020204030204" pitchFamily="34" charset="0"/>
              <a:cs typeface="Calibri" panose="020F0502020204030204" pitchFamily="34" charset="0"/>
            </a:endParaRPr>
          </a:p>
          <a:p>
            <a:pPr algn="just"/>
            <a:endParaRPr lang="el-GR" sz="1800" b="1" dirty="0">
              <a:latin typeface="Calibri" panose="020F0502020204030204" pitchFamily="34" charset="0"/>
              <a:cs typeface="Calibri" panose="020F0502020204030204" pitchFamily="34" charset="0"/>
            </a:endParaRPr>
          </a:p>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που ήταν δικαιούχος της απαλλαγής του άρθρου 8(23), είχε έναρξη πρώτης εργοδότησης στη Δημοκρατία την 1.1.2013. Την 1.6.2017 το άτομο αποστέλλεται από τον εργοδότη του εκτός της Δημοκρατίας για να παρέχει μισθωτές υπηρεσίες για λογαριασμό άλλης εταιρείας του ίδιου ενοποιημένου ομίλου για λογιστικούς σκοπούς για περίοδο τριών ετών. Την 31.5.2020 το άτομο επιστρέφει στη Δημοκρατία και συνεχίζει την εργοδότηση του στον πρώτο του εργοδότη.</a:t>
            </a: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Το άτομο δεν είναι δικαιούχος της απαλλαγής του 8(23Α), καθότι παρόλο που ήταν δικαιούχος της απαλλαγής του 8(23), εντούτοις η εργοδότηση του στη Δημοκρατία δεν ήταν συνεχής. Κατά συνέπεια, το 2022 (κατά το οποίο συμπληρώνεται η περίοδος των δέκα ετών από την έναρξη της εργοδότησης του στη Δημοκρατία) θα είναι το τελευταίο έτος που θα δικαιούται να διεκδικήσει την απαλλαγή του άρθρου 8(23) νοουμένου ότι η αμοιβή του υπερβαίνει τις €100.000.</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12783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E6B-82DD-7D6B-4292-796A1EEDEC2D}"/>
              </a:ext>
            </a:extLst>
          </p:cNvPr>
          <p:cNvSpPr>
            <a:spLocks noGrp="1"/>
          </p:cNvSpPr>
          <p:nvPr>
            <p:ph type="title"/>
          </p:nvPr>
        </p:nvSpPr>
        <p:spPr/>
        <p:txBody>
          <a:bodyPr/>
          <a:lstStyle/>
          <a:p>
            <a:r>
              <a:rPr kumimoji="0" lang="el-GR" sz="26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26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26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26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εξεταση</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περιπτωσιολογικων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μελετων</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
            <a:b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lang="el-GR" sz="3000" b="1" dirty="0">
                <a:latin typeface="Calibri" panose="020F0502020204030204" pitchFamily="34" charset="0"/>
                <a:cs typeface="Calibri" panose="020F0502020204030204" pitchFamily="34" charset="0"/>
              </a:rPr>
              <a:t>ΑΡΘΡΟ 8(2</a:t>
            </a:r>
            <a:r>
              <a:rPr lang="en-US" sz="3000" b="1" dirty="0">
                <a:latin typeface="Calibri" panose="020F0502020204030204" pitchFamily="34" charset="0"/>
                <a:cs typeface="Calibri" panose="020F0502020204030204" pitchFamily="34" charset="0"/>
              </a:rPr>
              <a:t>3</a:t>
            </a:r>
            <a:r>
              <a:rPr lang="el-GR" sz="3000" b="1" dirty="0">
                <a:latin typeface="Calibri" panose="020F0502020204030204" pitchFamily="34" charset="0"/>
                <a:cs typeface="Calibri" panose="020F0502020204030204" pitchFamily="34" charset="0"/>
              </a:rPr>
              <a:t>Α)</a:t>
            </a:r>
            <a:r>
              <a:rPr lang="el-GR" sz="3000" b="1" dirty="0">
                <a:effectLst/>
                <a:latin typeface="Calibri" panose="020F0502020204030204" pitchFamily="34" charset="0"/>
                <a:ea typeface="Calibri" panose="020F0502020204030204" pitchFamily="34" charset="0"/>
                <a:cs typeface="Calibri" panose="020F0502020204030204" pitchFamily="34" charset="0"/>
              </a:rPr>
              <a:t> - Μεταβατικές διατάξεις </a:t>
            </a:r>
            <a:br>
              <a:rPr lang="el-GR" sz="3000" b="1" dirty="0">
                <a:effectLst/>
                <a:latin typeface="Calibri" panose="020F0502020204030204" pitchFamily="34" charset="0"/>
                <a:ea typeface="Calibri" panose="020F0502020204030204" pitchFamily="34" charset="0"/>
                <a:cs typeface="Calibri" panose="020F0502020204030204" pitchFamily="34" charset="0"/>
              </a:rPr>
            </a:br>
            <a:r>
              <a:rPr lang="el-GR" sz="3000" b="1" dirty="0">
                <a:effectLst/>
                <a:latin typeface="Calibri" panose="020F0502020204030204" pitchFamily="34" charset="0"/>
                <a:ea typeface="Calibri" panose="020F0502020204030204" pitchFamily="34" charset="0"/>
                <a:cs typeface="Calibri" panose="020F0502020204030204" pitchFamily="34" charset="0"/>
              </a:rPr>
              <a:t>(εργοδότηση πριν την 1.1.2022) </a:t>
            </a:r>
            <a:r>
              <a:rPr lang="el-GR" sz="3000" b="1" dirty="0">
                <a:latin typeface="Calibri" panose="020F0502020204030204" pitchFamily="34" charset="0"/>
                <a:cs typeface="Calibri" panose="020F0502020204030204" pitchFamily="34" charset="0"/>
              </a:rPr>
              <a:t>- </a:t>
            </a:r>
            <a:r>
              <a:rPr kumimoji="0" lang="el-GR" sz="3000" b="1" i="0" u="none" strike="noStrike" kern="1200" cap="all"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παραδειγμα</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r>
              <a:rPr kumimoji="0" lang="el-GR" sz="3000" b="1" i="0" u="none" strike="noStrike" kern="1200" cap="all"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ο</a:t>
            </a:r>
            <a:r>
              <a:rPr kumimoji="0" lang="el-GR" sz="3000" b="1" i="0" u="none" strike="noStrike" kern="1200" cap="all"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CY"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EFB0460-26EB-4247-9D15-32AED39DB2FA}"/>
              </a:ext>
            </a:extLst>
          </p:cNvPr>
          <p:cNvSpPr>
            <a:spLocks noGrp="1"/>
          </p:cNvSpPr>
          <p:nvPr>
            <p:ph idx="1"/>
          </p:nvPr>
        </p:nvSpPr>
        <p:spPr/>
        <p:txBody>
          <a:bodyPr>
            <a:normAutofit/>
          </a:bodyPr>
          <a:lstStyle/>
          <a:p>
            <a:pPr algn="just"/>
            <a:endParaRPr lang="el-GR" sz="1800" b="1" dirty="0">
              <a:latin typeface="Calibri" panose="020F0502020204030204" pitchFamily="34" charset="0"/>
              <a:cs typeface="Calibri" panose="020F0502020204030204" pitchFamily="34" charset="0"/>
            </a:endParaRPr>
          </a:p>
          <a:p>
            <a:pPr algn="just"/>
            <a:endParaRPr lang="el-GR" sz="1800" b="1" dirty="0">
              <a:latin typeface="Calibri" panose="020F0502020204030204" pitchFamily="34" charset="0"/>
              <a:cs typeface="Calibri" panose="020F0502020204030204" pitchFamily="34" charset="0"/>
            </a:endParaRPr>
          </a:p>
          <a:p>
            <a:pPr algn="just"/>
            <a:r>
              <a:rPr lang="el-GR" sz="1800" b="1" dirty="0">
                <a:latin typeface="Calibri" panose="020F0502020204030204" pitchFamily="34" charset="0"/>
                <a:cs typeface="Calibri" panose="020F0502020204030204" pitchFamily="34" charset="0"/>
              </a:rPr>
              <a:t>Σενάριο</a:t>
            </a:r>
            <a:r>
              <a:rPr lang="en-US"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Άτομο, το οποίο δεν είχε εργοδοτηθεί στη Δημοκρατία μέχρι το έτος 2016, την 1.1.2017 εργοδοτείται στην εταιρεία Α. Την 1.10.2019, και χωρίς η σύμβαση εργοδότησης του ατόμου να έχει τερματιστεί, η εταιρεία Α μεταθέτει ή αποσπά το άτομο σε άλλη συνδεδεμένη εταιρεία εκτός της Δημοκρατίας (που δεν ανήκει κατ’ ανάγκη στον ίδιο ενοποιημένο όμιλο για λογιστικούς σκοπούς) για περίοδο 3 ετών. Την 1.10.2022 το άτομο επιστρέφει στη Δημοκρατία και συνεχίζει να παρέχει τις μισθωτές του υπηρεσίες στην εταιρεία Α.</a:t>
            </a:r>
          </a:p>
          <a:p>
            <a:pPr marL="0" indent="0" algn="just">
              <a:buNone/>
            </a:pPr>
            <a:endParaRPr lang="en-US" sz="1800" dirty="0">
              <a:latin typeface="Calibri" panose="020F0502020204030204" pitchFamily="34" charset="0"/>
              <a:cs typeface="Calibri" panose="020F0502020204030204" pitchFamily="34" charset="0"/>
            </a:endParaRPr>
          </a:p>
          <a:p>
            <a:pPr algn="just"/>
            <a:r>
              <a:rPr lang="el-GR"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Απάντηση:</a:t>
            </a:r>
            <a:r>
              <a:rPr lang="el-GR" sz="1800" dirty="0">
                <a:latin typeface="Calibri" panose="020F0502020204030204" pitchFamily="34" charset="0"/>
                <a:ea typeface="Times New Roman" panose="02020603050405020304" pitchFamily="18" charset="0"/>
                <a:cs typeface="Calibri" panose="020F0502020204030204" pitchFamily="34" charset="0"/>
              </a:rPr>
              <a:t> Στην προκειμένη περίπτωση, καθότι η σύμβαση εργοδότησης του ατόμου στην εταιρεία Α δεν είχε τερματιστεί κατά την μετάθεση/απόσπασή του, η εργοδότηση του στην εταιρεία Α μετά την επιστροφή του στη Δημοκρατία θεωρείται πρώτη εργοδότηση.</a:t>
            </a:r>
            <a:endParaRPr lang="en-CY" sz="1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16644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5AC8-C917-E60A-B3DA-FD1C7F17B215}"/>
              </a:ext>
            </a:extLst>
          </p:cNvPr>
          <p:cNvSpPr>
            <a:spLocks noGrp="1"/>
          </p:cNvSpPr>
          <p:nvPr>
            <p:ph type="title"/>
          </p:nvPr>
        </p:nvSpPr>
        <p:spPr/>
        <p:txBody>
          <a:bodyPr/>
          <a:lstStyle/>
          <a:p>
            <a:r>
              <a:rPr kumimoji="0" lang="el-GR" sz="25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r>
            <a:br>
              <a:rPr kumimoji="0" lang="el-GR" sz="25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r>
              <a:rPr kumimoji="0" lang="el-GR" sz="2500" b="1" i="0" u="none" strike="noStrike" kern="1200" cap="all"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εξεταση</a:t>
            </a:r>
            <a:r>
              <a:rPr kumimoji="0" lang="el-GR" sz="25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l-GR" sz="2500" b="1" i="0" u="none" strike="noStrike" kern="1200" cap="all"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περιπτωσιολογικων</a:t>
            </a:r>
            <a:r>
              <a:rPr kumimoji="0" lang="el-GR" sz="25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l-GR" sz="2500" b="1" i="0" u="none" strike="noStrike" kern="1200" cap="all"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μελετων</a:t>
            </a:r>
            <a:r>
              <a:rPr kumimoji="0" lang="el-GR" sz="25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l-GR" sz="25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ΑΡΘΡΟ 8(2</a:t>
            </a:r>
            <a:r>
              <a:rPr kumimoji="0" lang="en-US" sz="25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3</a:t>
            </a:r>
            <a:r>
              <a:rPr kumimoji="0" lang="el-GR" sz="25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Α)</a:t>
            </a:r>
            <a:r>
              <a:rPr kumimoji="0" lang="el-GR" sz="25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Μεταβατικές διατάξεις (εργοδότηση πριν την 1.1.2022) </a:t>
            </a:r>
            <a:r>
              <a:rPr kumimoji="0" lang="el-GR" sz="25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a:t>
            </a:r>
            <a:r>
              <a:rPr kumimoji="0" lang="el-GR" sz="2500" b="1" i="0" u="none" strike="noStrike" kern="1200" cap="all"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παραδειγμα</a:t>
            </a:r>
            <a:r>
              <a:rPr kumimoji="0" lang="el-GR" sz="25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3</a:t>
            </a:r>
            <a:r>
              <a:rPr kumimoji="0" lang="el-GR" sz="2500" b="1" i="0" u="none" strike="noStrike" kern="1200" cap="all"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rPr>
              <a:t>ο</a:t>
            </a:r>
            <a:endParaRPr lang="en-CY" sz="2500" dirty="0"/>
          </a:p>
        </p:txBody>
      </p:sp>
      <p:sp>
        <p:nvSpPr>
          <p:cNvPr id="3" name="Content Placeholder 2">
            <a:extLst>
              <a:ext uri="{FF2B5EF4-FFF2-40B4-BE49-F238E27FC236}">
                <a16:creationId xmlns:a16="http://schemas.microsoft.com/office/drawing/2014/main" id="{167D3D9F-416E-D3CF-D378-E72DCA05D3D4}"/>
              </a:ext>
            </a:extLst>
          </p:cNvPr>
          <p:cNvSpPr>
            <a:spLocks noGrp="1"/>
          </p:cNvSpPr>
          <p:nvPr>
            <p:ph sz="half" idx="1"/>
          </p:nvPr>
        </p:nvSpPr>
        <p:spPr>
          <a:xfrm>
            <a:off x="457200" y="1844824"/>
            <a:ext cx="4038600" cy="4525963"/>
          </a:xfrm>
        </p:spPr>
        <p:txBody>
          <a:bodyPr/>
          <a:lstStyle/>
          <a:p>
            <a:pPr algn="just"/>
            <a:r>
              <a:rPr lang="el-GR" sz="1600" b="1" dirty="0">
                <a:latin typeface="Calibri" panose="020F0502020204030204" pitchFamily="34" charset="0"/>
                <a:cs typeface="Calibri" panose="020F0502020204030204" pitchFamily="34" charset="0"/>
              </a:rPr>
              <a:t>Σενάριο</a:t>
            </a:r>
            <a:r>
              <a:rPr lang="en-US" sz="1600" b="1" dirty="0">
                <a:latin typeface="Calibri" panose="020F0502020204030204" pitchFamily="34" charset="0"/>
                <a:cs typeface="Calibri" panose="020F0502020204030204" pitchFamily="34" charset="0"/>
              </a:rPr>
              <a:t>: </a:t>
            </a:r>
            <a:r>
              <a:rPr lang="el-GR" sz="1600" dirty="0">
                <a:effectLst/>
                <a:latin typeface="Calibri" panose="020F0502020204030204" pitchFamily="34" charset="0"/>
                <a:ea typeface="Times New Roman" panose="02020603050405020304" pitchFamily="18" charset="0"/>
                <a:cs typeface="Calibri" panose="020F0502020204030204" pitchFamily="34" charset="0"/>
              </a:rPr>
              <a:t>Άτομο είχε έναρξη πρώτης εργοδότησης στη Δημοκρατία την 1.1.2021 με ετήσια αμοιβή ύψους €54.000. Την 1.12.2022 (εντός 6 μηνών από την ημερομηνία δημοσίευσης του άρθρου 8(23Α) στην επίσημη εφημερίδα της Δημοκρατίας – 26.7.2022) ο εργοδότης του ατόμου του κοινοποιεί ότι από 1.12.2022 η ετήσια αμοιβή του αυξάνεται σε €63.000.</a:t>
            </a:r>
            <a:endParaRPr lang="en-CY" sz="1600" dirty="0">
              <a:effectLst/>
              <a:latin typeface="Calibri" panose="020F0502020204030204" pitchFamily="34" charset="0"/>
              <a:ea typeface="Times New Roman" panose="02020603050405020304" pitchFamily="18" charset="0"/>
              <a:cs typeface="Calibri" panose="020F0502020204030204" pitchFamily="34" charset="0"/>
            </a:endParaRPr>
          </a:p>
          <a:p>
            <a:r>
              <a:rPr kumimoji="0" lang="el-GR" sz="1600" b="1"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Απάντηση: </a:t>
            </a:r>
            <a:r>
              <a:rPr lang="el-GR" sz="1600" dirty="0">
                <a:effectLst/>
                <a:latin typeface="Calibri" panose="020F0502020204030204" pitchFamily="34" charset="0"/>
                <a:ea typeface="Times New Roman" panose="02020603050405020304" pitchFamily="18" charset="0"/>
                <a:cs typeface="Calibri" panose="020F0502020204030204" pitchFamily="34" charset="0"/>
              </a:rPr>
              <a:t>Στην προκειμένη περίπτωση η πραγματική αμοιβή του ατόμου για τη 12μηνη περίοδο που λήγει την 26.1.2023 ανέρχεται €55.500 (€54.000 * 10/12 + €63.000 * 2/12), δηλαδή υπερβαίνει τις €55.000, με αποτέλεσμα το άτομο να είναι επιλέξιμο τις απαλλαγής, την οποία θα δικαιούται να διεκδικήσει (βλέπε πίνακα Α – δεξιά)</a:t>
            </a:r>
            <a:endParaRPr lang="en-CY"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en-CY" dirty="0"/>
          </a:p>
        </p:txBody>
      </p:sp>
      <p:graphicFrame>
        <p:nvGraphicFramePr>
          <p:cNvPr id="5" name="Table 5">
            <a:extLst>
              <a:ext uri="{FF2B5EF4-FFF2-40B4-BE49-F238E27FC236}">
                <a16:creationId xmlns:a16="http://schemas.microsoft.com/office/drawing/2014/main" id="{FB3FE048-11AC-CEEF-F32D-BA9EC5875A82}"/>
              </a:ext>
            </a:extLst>
          </p:cNvPr>
          <p:cNvGraphicFramePr>
            <a:graphicFrameLocks noGrp="1"/>
          </p:cNvGraphicFramePr>
          <p:nvPr>
            <p:ph sz="half" idx="2"/>
            <p:extLst>
              <p:ext uri="{D42A27DB-BD31-4B8C-83A1-F6EECF244321}">
                <p14:modId xmlns:p14="http://schemas.microsoft.com/office/powerpoint/2010/main" val="3972467008"/>
              </p:ext>
            </p:extLst>
          </p:nvPr>
        </p:nvGraphicFramePr>
        <p:xfrm>
          <a:off x="4648200" y="1988839"/>
          <a:ext cx="4316288" cy="4381947"/>
        </p:xfrm>
        <a:graphic>
          <a:graphicData uri="http://schemas.openxmlformats.org/drawingml/2006/table">
            <a:tbl>
              <a:tblPr firstRow="1" bandRow="1">
                <a:tableStyleId>{5C22544A-7EE6-4342-B048-85BDC9FD1C3A}</a:tableStyleId>
              </a:tblPr>
              <a:tblGrid>
                <a:gridCol w="1149907">
                  <a:extLst>
                    <a:ext uri="{9D8B030D-6E8A-4147-A177-3AD203B41FA5}">
                      <a16:colId xmlns:a16="http://schemas.microsoft.com/office/drawing/2014/main" val="2783141325"/>
                    </a:ext>
                  </a:extLst>
                </a:gridCol>
                <a:gridCol w="1462224">
                  <a:extLst>
                    <a:ext uri="{9D8B030D-6E8A-4147-A177-3AD203B41FA5}">
                      <a16:colId xmlns:a16="http://schemas.microsoft.com/office/drawing/2014/main" val="677459322"/>
                    </a:ext>
                  </a:extLst>
                </a:gridCol>
                <a:gridCol w="1704157">
                  <a:extLst>
                    <a:ext uri="{9D8B030D-6E8A-4147-A177-3AD203B41FA5}">
                      <a16:colId xmlns:a16="http://schemas.microsoft.com/office/drawing/2014/main" val="1661145554"/>
                    </a:ext>
                  </a:extLst>
                </a:gridCol>
              </a:tblGrid>
              <a:tr h="441826">
                <a:tc gridSpan="3">
                  <a:txBody>
                    <a:bodyPr/>
                    <a:lstStyle/>
                    <a:p>
                      <a:pPr algn="ctr"/>
                      <a:r>
                        <a:rPr lang="el-GR" dirty="0">
                          <a:solidFill>
                            <a:schemeClr val="tx1"/>
                          </a:solidFill>
                        </a:rPr>
                        <a:t>ΠΙΝΑΚΑΣ Α </a:t>
                      </a:r>
                      <a:endParaRPr lang="en-CY" dirty="0">
                        <a:solidFill>
                          <a:schemeClr val="tx1"/>
                        </a:solidFill>
                      </a:endParaRPr>
                    </a:p>
                  </a:txBody>
                  <a:tcPr/>
                </a:tc>
                <a:tc hMerge="1">
                  <a:txBody>
                    <a:bodyPr/>
                    <a:lstStyle/>
                    <a:p>
                      <a:endParaRPr lang="en-CY" dirty="0"/>
                    </a:p>
                  </a:txBody>
                  <a:tcPr/>
                </a:tc>
                <a:tc hMerge="1">
                  <a:txBody>
                    <a:bodyPr/>
                    <a:lstStyle/>
                    <a:p>
                      <a:endParaRPr lang="en-CY" dirty="0"/>
                    </a:p>
                  </a:txBody>
                  <a:tcPr/>
                </a:tc>
                <a:extLst>
                  <a:ext uri="{0D108BD9-81ED-4DB2-BD59-A6C34878D82A}">
                    <a16:rowId xmlns:a16="http://schemas.microsoft.com/office/drawing/2014/main" val="861941279"/>
                  </a:ext>
                </a:extLst>
              </a:tr>
              <a:tr h="1180221">
                <a:tc>
                  <a:txBody>
                    <a:bodyPr/>
                    <a:lstStyle/>
                    <a:p>
                      <a:pPr algn="ctr">
                        <a:spcBef>
                          <a:spcPts val="600"/>
                        </a:spcBef>
                        <a:spcAft>
                          <a:spcPts val="600"/>
                        </a:spcAft>
                        <a:tabLst>
                          <a:tab pos="1028700" algn="l"/>
                        </a:tabLst>
                      </a:pPr>
                      <a:endParaRPr lang="el-GR" sz="1100" b="1" dirty="0">
                        <a:effectLst/>
                        <a:latin typeface="Arial" panose="020B0604020202020204" pitchFamily="34" charset="0"/>
                        <a:ea typeface="Times New Roman" panose="02020603050405020304" pitchFamily="18" charset="0"/>
                      </a:endParaRPr>
                    </a:p>
                    <a:p>
                      <a:pPr algn="ctr">
                        <a:spcBef>
                          <a:spcPts val="600"/>
                        </a:spcBef>
                        <a:spcAft>
                          <a:spcPts val="600"/>
                        </a:spcAft>
                        <a:tabLst>
                          <a:tab pos="1028700" algn="l"/>
                        </a:tabLst>
                      </a:pPr>
                      <a:r>
                        <a:rPr lang="el-GR" sz="1100" b="1" dirty="0">
                          <a:effectLst/>
                          <a:latin typeface="Arial" panose="020B0604020202020204" pitchFamily="34" charset="0"/>
                          <a:ea typeface="Times New Roman" panose="02020603050405020304" pitchFamily="18" charset="0"/>
                        </a:rPr>
                        <a:t>Φορολογικό Έτος</a:t>
                      </a:r>
                    </a:p>
                    <a:p>
                      <a:pPr algn="ctr">
                        <a:spcBef>
                          <a:spcPts val="600"/>
                        </a:spcBef>
                        <a:spcAft>
                          <a:spcPts val="600"/>
                        </a:spcAft>
                        <a:tabLst>
                          <a:tab pos="1028700" algn="l"/>
                        </a:tabLst>
                      </a:pPr>
                      <a:endParaRPr lang="en-CY"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tabLst>
                          <a:tab pos="1028700" algn="l"/>
                        </a:tabLst>
                      </a:pPr>
                      <a:endParaRPr lang="el-GR" sz="1100" b="1" dirty="0">
                        <a:effectLst/>
                        <a:latin typeface="Arial" panose="020B0604020202020204" pitchFamily="34" charset="0"/>
                        <a:ea typeface="Times New Roman" panose="02020603050405020304" pitchFamily="18" charset="0"/>
                      </a:endParaRPr>
                    </a:p>
                    <a:p>
                      <a:pPr algn="ctr">
                        <a:spcBef>
                          <a:spcPts val="600"/>
                        </a:spcBef>
                        <a:spcAft>
                          <a:spcPts val="600"/>
                        </a:spcAft>
                        <a:tabLst>
                          <a:tab pos="1028700" algn="l"/>
                        </a:tabLst>
                      </a:pPr>
                      <a:r>
                        <a:rPr lang="el-GR" sz="1100" b="1" dirty="0">
                          <a:effectLst/>
                          <a:latin typeface="Arial" panose="020B0604020202020204" pitchFamily="34" charset="0"/>
                          <a:ea typeface="Times New Roman" panose="02020603050405020304" pitchFamily="18" charset="0"/>
                        </a:rPr>
                        <a:t>Πραγματική αμοιβή </a:t>
                      </a:r>
                      <a:endParaRPr lang="en-CY"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tabLst>
                          <a:tab pos="1028700" algn="l"/>
                        </a:tabLst>
                      </a:pPr>
                      <a:endParaRPr lang="el-GR" sz="1100" b="1" dirty="0">
                        <a:effectLst/>
                        <a:latin typeface="Arial" panose="020B0604020202020204" pitchFamily="34" charset="0"/>
                        <a:ea typeface="Times New Roman" panose="02020603050405020304" pitchFamily="18" charset="0"/>
                      </a:endParaRPr>
                    </a:p>
                    <a:p>
                      <a:pPr algn="ctr">
                        <a:spcBef>
                          <a:spcPts val="600"/>
                        </a:spcBef>
                        <a:spcAft>
                          <a:spcPts val="600"/>
                        </a:spcAft>
                        <a:tabLst>
                          <a:tab pos="1028700" algn="l"/>
                        </a:tabLst>
                      </a:pPr>
                      <a:r>
                        <a:rPr lang="el-GR" sz="1100" b="1" dirty="0">
                          <a:effectLst/>
                          <a:latin typeface="Arial" panose="020B0604020202020204" pitchFamily="34" charset="0"/>
                          <a:ea typeface="Times New Roman" panose="02020603050405020304" pitchFamily="18" charset="0"/>
                        </a:rPr>
                        <a:t>Σχόλια</a:t>
                      </a:r>
                      <a:endParaRPr lang="en-CY"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0615901"/>
                  </a:ext>
                </a:extLst>
              </a:tr>
              <a:tr h="1379950">
                <a:tc>
                  <a:txBody>
                    <a:bodyPr/>
                    <a:lstStyle/>
                    <a:p>
                      <a:pPr algn="ctr">
                        <a:spcBef>
                          <a:spcPts val="600"/>
                        </a:spcBef>
                        <a:tabLst>
                          <a:tab pos="1028700" algn="l"/>
                        </a:tabLst>
                      </a:pPr>
                      <a:endParaRPr lang="el-GR" sz="1100" dirty="0">
                        <a:effectLst/>
                        <a:latin typeface="Arial" panose="020B0604020202020204" pitchFamily="34" charset="0"/>
                        <a:ea typeface="Times New Roman" panose="02020603050405020304" pitchFamily="18" charset="0"/>
                      </a:endParaRPr>
                    </a:p>
                    <a:p>
                      <a:pPr algn="ctr">
                        <a:spcBef>
                          <a:spcPts val="600"/>
                        </a:spcBef>
                        <a:tabLst>
                          <a:tab pos="1028700" algn="l"/>
                        </a:tabLst>
                      </a:pPr>
                      <a:r>
                        <a:rPr lang="el-GR" sz="1100" dirty="0">
                          <a:effectLst/>
                          <a:latin typeface="Arial" panose="020B0604020202020204" pitchFamily="34" charset="0"/>
                          <a:ea typeface="Times New Roman" panose="02020603050405020304" pitchFamily="18" charset="0"/>
                        </a:rPr>
                        <a:t>2022</a:t>
                      </a:r>
                      <a:endParaRPr lang="en-CY"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tabLst>
                          <a:tab pos="1028700" algn="l"/>
                        </a:tabLst>
                      </a:pPr>
                      <a:endParaRPr lang="el-GR" sz="1100" dirty="0">
                        <a:effectLst/>
                        <a:latin typeface="Arial" panose="020B0604020202020204" pitchFamily="34" charset="0"/>
                        <a:ea typeface="Times New Roman" panose="02020603050405020304" pitchFamily="18" charset="0"/>
                      </a:endParaRPr>
                    </a:p>
                    <a:p>
                      <a:pPr algn="ctr">
                        <a:spcBef>
                          <a:spcPts val="600"/>
                        </a:spcBef>
                        <a:tabLst>
                          <a:tab pos="1028700" algn="l"/>
                        </a:tabLst>
                      </a:pPr>
                      <a:r>
                        <a:rPr lang="el-GR" sz="1100" dirty="0">
                          <a:effectLst/>
                          <a:latin typeface="Arial" panose="020B0604020202020204" pitchFamily="34" charset="0"/>
                          <a:ea typeface="Times New Roman" panose="02020603050405020304" pitchFamily="18" charset="0"/>
                        </a:rPr>
                        <a:t>€54.750</a:t>
                      </a:r>
                      <a:endParaRPr lang="en-CY" sz="1200" dirty="0">
                        <a:effectLst/>
                        <a:latin typeface="Times New Roman" panose="02020603050405020304" pitchFamily="18" charset="0"/>
                        <a:ea typeface="Times New Roman" panose="02020603050405020304" pitchFamily="18" charset="0"/>
                      </a:endParaRPr>
                    </a:p>
                    <a:p>
                      <a:pPr algn="ctr">
                        <a:spcBef>
                          <a:spcPts val="600"/>
                        </a:spcBef>
                        <a:spcAft>
                          <a:spcPts val="600"/>
                        </a:spcAft>
                        <a:tabLst>
                          <a:tab pos="1028700" algn="l"/>
                        </a:tabLst>
                      </a:pPr>
                      <a:r>
                        <a:rPr lang="el-GR" sz="1100" dirty="0">
                          <a:effectLst/>
                          <a:latin typeface="Arial" panose="020B0604020202020204" pitchFamily="34" charset="0"/>
                          <a:ea typeface="Times New Roman" panose="02020603050405020304" pitchFamily="18" charset="0"/>
                        </a:rPr>
                        <a:t>(€54.000*11/12 + €63.000*1/12)</a:t>
                      </a:r>
                    </a:p>
                    <a:p>
                      <a:pPr algn="ctr">
                        <a:spcBef>
                          <a:spcPts val="600"/>
                        </a:spcBef>
                        <a:spcAft>
                          <a:spcPts val="600"/>
                        </a:spcAft>
                        <a:tabLst>
                          <a:tab pos="1028700" algn="l"/>
                        </a:tabLst>
                      </a:pPr>
                      <a:endParaRPr lang="en-CY"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1028700" algn="l"/>
                        </a:tabLst>
                      </a:pPr>
                      <a:endParaRPr lang="el-GR" sz="1100" dirty="0">
                        <a:effectLst/>
                        <a:latin typeface="Arial" panose="020B0604020202020204" pitchFamily="34" charset="0"/>
                        <a:ea typeface="Times New Roman" panose="02020603050405020304" pitchFamily="18" charset="0"/>
                      </a:endParaRPr>
                    </a:p>
                    <a:p>
                      <a:pPr algn="just">
                        <a:spcBef>
                          <a:spcPts val="600"/>
                        </a:spcBef>
                        <a:tabLst>
                          <a:tab pos="1028700" algn="l"/>
                        </a:tabLst>
                      </a:pPr>
                      <a:r>
                        <a:rPr lang="el-GR" sz="1100" dirty="0">
                          <a:effectLst/>
                          <a:latin typeface="Arial" panose="020B0604020202020204" pitchFamily="34" charset="0"/>
                          <a:ea typeface="Times New Roman" panose="02020603050405020304" pitchFamily="18" charset="0"/>
                        </a:rPr>
                        <a:t>&lt; €55.000 </a:t>
                      </a:r>
                      <a:r>
                        <a:rPr lang="el-GR" sz="11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l-GR" sz="1100" dirty="0">
                          <a:effectLst/>
                          <a:latin typeface="Arial" panose="020B0604020202020204" pitchFamily="34" charset="0"/>
                          <a:ea typeface="Times New Roman" panose="02020603050405020304" pitchFamily="18" charset="0"/>
                        </a:rPr>
                        <a:t> το άτομο δεν δικαιούται την απαλλαγή </a:t>
                      </a:r>
                      <a:endParaRPr lang="en-CY"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71604618"/>
                  </a:ext>
                </a:extLst>
              </a:tr>
              <a:tr h="1379950">
                <a:tc>
                  <a:txBody>
                    <a:bodyPr/>
                    <a:lstStyle/>
                    <a:p>
                      <a:pPr algn="ctr">
                        <a:spcBef>
                          <a:spcPts val="600"/>
                        </a:spcBef>
                        <a:spcAft>
                          <a:spcPts val="600"/>
                        </a:spcAft>
                        <a:tabLst>
                          <a:tab pos="1028700" algn="l"/>
                        </a:tabLst>
                      </a:pPr>
                      <a:endParaRPr lang="el-GR" sz="1100" dirty="0">
                        <a:effectLst/>
                        <a:latin typeface="Arial" panose="020B0604020202020204" pitchFamily="34" charset="0"/>
                        <a:ea typeface="Times New Roman" panose="02020603050405020304" pitchFamily="18" charset="0"/>
                      </a:endParaRPr>
                    </a:p>
                    <a:p>
                      <a:pPr algn="ctr">
                        <a:spcBef>
                          <a:spcPts val="600"/>
                        </a:spcBef>
                        <a:spcAft>
                          <a:spcPts val="600"/>
                        </a:spcAft>
                        <a:tabLst>
                          <a:tab pos="1028700" algn="l"/>
                        </a:tabLst>
                      </a:pPr>
                      <a:r>
                        <a:rPr lang="el-GR" sz="1100" dirty="0">
                          <a:effectLst/>
                          <a:latin typeface="Arial" panose="020B0604020202020204" pitchFamily="34" charset="0"/>
                          <a:ea typeface="Times New Roman" panose="02020603050405020304" pitchFamily="18" charset="0"/>
                        </a:rPr>
                        <a:t>2023</a:t>
                      </a:r>
                      <a:endParaRPr lang="en-CY"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tabLst>
                          <a:tab pos="1028700" algn="l"/>
                        </a:tabLst>
                      </a:pPr>
                      <a:endParaRPr lang="el-GR" sz="1100" dirty="0">
                        <a:effectLst/>
                        <a:latin typeface="Arial" panose="020B0604020202020204" pitchFamily="34" charset="0"/>
                        <a:ea typeface="Times New Roman" panose="02020603050405020304" pitchFamily="18" charset="0"/>
                      </a:endParaRPr>
                    </a:p>
                    <a:p>
                      <a:pPr algn="ctr">
                        <a:spcBef>
                          <a:spcPts val="600"/>
                        </a:spcBef>
                        <a:spcAft>
                          <a:spcPts val="600"/>
                        </a:spcAft>
                        <a:tabLst>
                          <a:tab pos="1028700" algn="l"/>
                        </a:tabLst>
                      </a:pPr>
                      <a:r>
                        <a:rPr lang="el-GR" sz="1100" dirty="0">
                          <a:effectLst/>
                          <a:latin typeface="Arial" panose="020B0604020202020204" pitchFamily="34" charset="0"/>
                          <a:ea typeface="Times New Roman" panose="02020603050405020304" pitchFamily="18" charset="0"/>
                        </a:rPr>
                        <a:t>€63.000</a:t>
                      </a:r>
                      <a:endParaRPr lang="en-CY" sz="1200" dirty="0">
                        <a:effectLst/>
                        <a:latin typeface="Times New Roman" panose="02020603050405020304" pitchFamily="18" charset="0"/>
                        <a:ea typeface="Times New Roman" panose="02020603050405020304" pitchFamily="18" charset="0"/>
                      </a:endParaRPr>
                    </a:p>
                    <a:p>
                      <a:pPr algn="ctr">
                        <a:spcBef>
                          <a:spcPts val="600"/>
                        </a:spcBef>
                        <a:spcAft>
                          <a:spcPts val="600"/>
                        </a:spcAft>
                        <a:tabLst>
                          <a:tab pos="1028700" algn="l"/>
                        </a:tabLst>
                      </a:pPr>
                      <a:r>
                        <a:rPr lang="el-GR" sz="1100" dirty="0">
                          <a:effectLst/>
                          <a:latin typeface="Arial" panose="020B0604020202020204" pitchFamily="34" charset="0"/>
                          <a:ea typeface="Times New Roman" panose="02020603050405020304" pitchFamily="18" charset="0"/>
                        </a:rPr>
                        <a:t> </a:t>
                      </a:r>
                      <a:endParaRPr lang="en-CY"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spcAft>
                          <a:spcPts val="600"/>
                        </a:spcAft>
                        <a:tabLst>
                          <a:tab pos="1028700" algn="l"/>
                        </a:tabLst>
                      </a:pPr>
                      <a:endParaRPr lang="el-GR" sz="1100" dirty="0">
                        <a:effectLst/>
                        <a:latin typeface="Arial" panose="020B0604020202020204" pitchFamily="34" charset="0"/>
                        <a:ea typeface="Times New Roman" panose="02020603050405020304" pitchFamily="18" charset="0"/>
                      </a:endParaRPr>
                    </a:p>
                    <a:p>
                      <a:pPr marL="0" indent="0" algn="just">
                        <a:spcBef>
                          <a:spcPts val="600"/>
                        </a:spcBef>
                        <a:spcAft>
                          <a:spcPts val="600"/>
                        </a:spcAft>
                        <a:buFont typeface="Wingdings" panose="05000000000000000000" pitchFamily="2" charset="2"/>
                        <a:buNone/>
                        <a:tabLst>
                          <a:tab pos="1028700" algn="l"/>
                        </a:tabLst>
                      </a:pPr>
                      <a:r>
                        <a:rPr lang="el-GR" sz="1100" dirty="0">
                          <a:effectLst/>
                          <a:latin typeface="Arial" panose="020B0604020202020204" pitchFamily="34" charset="0"/>
                          <a:ea typeface="Times New Roman" panose="02020603050405020304" pitchFamily="18" charset="0"/>
                        </a:rPr>
                        <a:t>&gt; €55.000 </a:t>
                      </a:r>
                      <a:r>
                        <a:rPr lang="el-GR" sz="11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l-GR" sz="1100" dirty="0">
                          <a:effectLst/>
                          <a:latin typeface="Arial" panose="020B0604020202020204" pitchFamily="34" charset="0"/>
                          <a:ea typeface="Times New Roman" panose="02020603050405020304" pitchFamily="18" charset="0"/>
                        </a:rPr>
                        <a:t> το άτομο δικαιούται την απαλλαγή</a:t>
                      </a:r>
                    </a:p>
                    <a:p>
                      <a:pPr marL="0" indent="0" algn="just">
                        <a:spcBef>
                          <a:spcPts val="600"/>
                        </a:spcBef>
                        <a:spcAft>
                          <a:spcPts val="600"/>
                        </a:spcAft>
                        <a:buFont typeface="Wingdings" panose="05000000000000000000" pitchFamily="2" charset="2"/>
                        <a:buNone/>
                        <a:tabLst>
                          <a:tab pos="1028700" algn="l"/>
                        </a:tabLst>
                      </a:pPr>
                      <a:endParaRPr lang="en-CY"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8484340"/>
                  </a:ext>
                </a:extLst>
              </a:tr>
            </a:tbl>
          </a:graphicData>
        </a:graphic>
      </p:graphicFrame>
    </p:spTree>
    <p:extLst>
      <p:ext uri="{BB962C8B-B14F-4D97-AF65-F5344CB8AC3E}">
        <p14:creationId xmlns:p14="http://schemas.microsoft.com/office/powerpoint/2010/main" val="401957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4B0E-7C90-080D-826A-25547277E9FA}"/>
              </a:ext>
            </a:extLst>
          </p:cNvPr>
          <p:cNvSpPr>
            <a:spLocks noGrp="1"/>
          </p:cNvSpPr>
          <p:nvPr>
            <p:ph type="title"/>
          </p:nvPr>
        </p:nvSpPr>
        <p:spPr/>
        <p:txBody>
          <a:bodyPr/>
          <a:lstStyle/>
          <a:p>
            <a:r>
              <a:rPr lang="el-GR" sz="3000" b="1" dirty="0">
                <a:effectLst/>
                <a:latin typeface="Calibri" panose="020F0502020204030204" pitchFamily="34" charset="0"/>
                <a:ea typeface="Calibri" panose="020F0502020204030204" pitchFamily="34" charset="0"/>
                <a:cs typeface="Arial" panose="020B0604020202020204" pitchFamily="34" charset="0"/>
              </a:rPr>
              <a:t/>
            </a:r>
            <a:br>
              <a:rPr lang="el-GR" sz="3000" b="1" dirty="0">
                <a:effectLst/>
                <a:latin typeface="Calibri" panose="020F0502020204030204" pitchFamily="34" charset="0"/>
                <a:ea typeface="Calibri" panose="020F0502020204030204" pitchFamily="34" charset="0"/>
                <a:cs typeface="Arial" panose="020B0604020202020204" pitchFamily="34" charset="0"/>
              </a:rPr>
            </a:br>
            <a:r>
              <a:rPr lang="el-GR" sz="3000" b="1" dirty="0">
                <a:effectLst/>
                <a:latin typeface="Calibri" panose="020F0502020204030204" pitchFamily="34" charset="0"/>
                <a:ea typeface="Calibri" panose="020F0502020204030204" pitchFamily="34" charset="0"/>
                <a:cs typeface="Arial" panose="020B0604020202020204" pitchFamily="34" charset="0"/>
              </a:rPr>
              <a:t>Εγκύκλιος 1/2022, </a:t>
            </a:r>
            <a:r>
              <a:rPr lang="el-GR" sz="3000" b="1" dirty="0" err="1">
                <a:effectLst/>
                <a:latin typeface="Calibri" panose="020F0502020204030204" pitchFamily="34" charset="0"/>
                <a:ea typeface="Calibri" panose="020F0502020204030204" pitchFamily="34" charset="0"/>
                <a:cs typeface="Arial" panose="020B0604020202020204" pitchFamily="34" charset="0"/>
              </a:rPr>
              <a:t>ημερ</a:t>
            </a:r>
            <a:r>
              <a:rPr lang="el-GR" sz="3000" b="1" dirty="0">
                <a:effectLst/>
                <a:latin typeface="Calibri" panose="020F0502020204030204" pitchFamily="34" charset="0"/>
                <a:ea typeface="Calibri" panose="020F0502020204030204" pitchFamily="34" charset="0"/>
                <a:cs typeface="Arial" panose="020B0604020202020204" pitchFamily="34" charset="0"/>
              </a:rPr>
              <a:t>. 1.2.2022</a:t>
            </a:r>
            <a:r>
              <a:rPr lang="en-CY" sz="3000" dirty="0">
                <a:effectLst/>
                <a:latin typeface="Calibri" panose="020F0502020204030204" pitchFamily="34" charset="0"/>
                <a:ea typeface="Calibri" panose="020F0502020204030204" pitchFamily="34" charset="0"/>
                <a:cs typeface="Arial" panose="020B0604020202020204" pitchFamily="34" charset="0"/>
              </a:rPr>
              <a:t/>
            </a:r>
            <a:br>
              <a:rPr lang="en-CY" sz="3000" dirty="0">
                <a:effectLst/>
                <a:latin typeface="Calibri" panose="020F0502020204030204" pitchFamily="34" charset="0"/>
                <a:ea typeface="Calibri" panose="020F0502020204030204" pitchFamily="34" charset="0"/>
                <a:cs typeface="Arial" panose="020B0604020202020204" pitchFamily="34" charset="0"/>
              </a:rPr>
            </a:br>
            <a:endParaRPr lang="en-CY" sz="3000" dirty="0"/>
          </a:p>
        </p:txBody>
      </p:sp>
      <p:sp>
        <p:nvSpPr>
          <p:cNvPr id="3" name="Content Placeholder 2">
            <a:extLst>
              <a:ext uri="{FF2B5EF4-FFF2-40B4-BE49-F238E27FC236}">
                <a16:creationId xmlns:a16="http://schemas.microsoft.com/office/drawing/2014/main" id="{9C918DD8-8BF9-C219-78E7-9E475CD41327}"/>
              </a:ext>
            </a:extLst>
          </p:cNvPr>
          <p:cNvSpPr>
            <a:spLocks noGrp="1"/>
          </p:cNvSpPr>
          <p:nvPr>
            <p:ph idx="1"/>
          </p:nvPr>
        </p:nvSpPr>
        <p:spPr>
          <a:xfrm>
            <a:off x="457200" y="1484784"/>
            <a:ext cx="8229600" cy="4197350"/>
          </a:xfrm>
        </p:spPr>
        <p:txBody>
          <a:bodyPr/>
          <a:lstStyle/>
          <a:p>
            <a:pPr>
              <a:lnSpc>
                <a:spcPct val="107000"/>
              </a:lnSpc>
              <a:spcAft>
                <a:spcPts val="800"/>
              </a:spcAft>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Φορολογική κατοικία ατόμου με παραμονή στη Δημοκρατία </a:t>
            </a: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a:effectLst/>
                <a:latin typeface="Calibri" panose="020F0502020204030204" pitchFamily="34" charset="0"/>
                <a:ea typeface="Calibri" panose="020F0502020204030204" pitchFamily="34" charset="0"/>
                <a:cs typeface="Arial" panose="020B0604020202020204" pitchFamily="34" charset="0"/>
              </a:rPr>
              <a:t> 60  ημέρες.</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Arial" panose="020B0604020202020204" pitchFamily="34" charset="0"/>
              </a:rPr>
              <a:t>Εισήχθη με τον Τροποποιητικό Νόμο Ν.119(Ι)/2017 με ισχύ από 1.1.2017.</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Αντικαθιστά τις ερμηνευτικές εγκυκλίους 8 (22.9.2017) και 36 (22.2.2019) αναφορικά με την έκδοση πιστοποιητικών φορολογικής κατοικίας με βάση τις 60 ημέρες.</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Άτομο που είναι φορολογικός κάτοικος με βάση τις 60 ημέρες φέρει τις ίδιες φορολογικές υποχρεώσεις με τον κάτοικο με βάση τις 183 ημέρες </a:t>
            </a: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a:effectLst/>
                <a:latin typeface="Calibri" panose="020F0502020204030204" pitchFamily="34" charset="0"/>
                <a:ea typeface="Calibri" panose="020F0502020204030204" pitchFamily="34" charset="0"/>
                <a:cs typeface="Arial" panose="020B0604020202020204" pitchFamily="34" charset="0"/>
              </a:rPr>
              <a:t> υποχρέωση καταβολής ΕΕΑ εάν έχει ταυτόχρονα κατοικία (</a:t>
            </a:r>
            <a:r>
              <a:rPr lang="en-GB" sz="1600" dirty="0">
                <a:effectLst/>
                <a:latin typeface="Calibri" panose="020F0502020204030204" pitchFamily="34" charset="0"/>
                <a:ea typeface="Calibri" panose="020F0502020204030204" pitchFamily="34" charset="0"/>
                <a:cs typeface="Arial" panose="020B0604020202020204" pitchFamily="34" charset="0"/>
              </a:rPr>
              <a:t>domicile</a:t>
            </a:r>
            <a:r>
              <a:rPr lang="el-GR" sz="1600" dirty="0">
                <a:effectLst/>
                <a:latin typeface="Calibri" panose="020F0502020204030204" pitchFamily="34" charset="0"/>
                <a:ea typeface="Calibri" panose="020F0502020204030204" pitchFamily="34" charset="0"/>
                <a:cs typeface="Arial" panose="020B0604020202020204" pitchFamily="34" charset="0"/>
              </a:rPr>
              <a:t>) στη Δημοκρατία. </a:t>
            </a:r>
          </a:p>
          <a:p>
            <a:pPr marL="0" indent="0">
              <a:lnSpc>
                <a:spcPct val="107000"/>
              </a:lnSpc>
              <a:spcAft>
                <a:spcPts val="800"/>
              </a:spcAft>
              <a:buNone/>
            </a:pPr>
            <a:r>
              <a:rPr lang="el-GR" sz="1600" b="1" u="sng" dirty="0">
                <a:effectLst/>
                <a:latin typeface="Calibri" panose="020F0502020204030204" pitchFamily="34" charset="0"/>
                <a:ea typeface="Calibri" panose="020F0502020204030204" pitchFamily="34" charset="0"/>
                <a:cs typeface="Arial" panose="020B0604020202020204" pitchFamily="34" charset="0"/>
              </a:rPr>
              <a:t>Προϋποθέσεις </a:t>
            </a:r>
            <a:r>
              <a:rPr lang="el-GR" sz="1600" u="sng" dirty="0">
                <a:effectLst/>
                <a:latin typeface="Calibri" panose="020F0502020204030204" pitchFamily="34" charset="0"/>
                <a:ea typeface="Calibri" panose="020F0502020204030204" pitchFamily="34" charset="0"/>
                <a:cs typeface="Arial" panose="020B0604020202020204" pitchFamily="34" charset="0"/>
              </a:rPr>
              <a:t>(πρέπει να πληρούνται σωρευτικά):</a:t>
            </a:r>
            <a:endParaRPr lang="en-CY" sz="1600" u="sng"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romanLcParenBoth"/>
            </a:pPr>
            <a:r>
              <a:rPr lang="el-GR" sz="1600" dirty="0">
                <a:effectLst/>
                <a:latin typeface="Calibri" panose="020F0502020204030204" pitchFamily="34" charset="0"/>
                <a:ea typeface="Calibri" panose="020F0502020204030204" pitchFamily="34" charset="0"/>
                <a:cs typeface="Arial" panose="020B0604020202020204" pitchFamily="34" charset="0"/>
              </a:rPr>
              <a:t>Παραμονή στη Δημοκρατία </a:t>
            </a: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a:effectLst/>
                <a:latin typeface="Calibri" panose="020F0502020204030204" pitchFamily="34" charset="0"/>
                <a:ea typeface="Calibri" panose="020F0502020204030204" pitchFamily="34" charset="0"/>
                <a:cs typeface="Arial" panose="020B0604020202020204" pitchFamily="34" charset="0"/>
              </a:rPr>
              <a:t> 60  ημέρες στο φορολογικό έτος</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romanLcParenBoth"/>
            </a:pPr>
            <a:r>
              <a:rPr lang="el-GR" sz="1600" dirty="0">
                <a:effectLst/>
                <a:latin typeface="Calibri" panose="020F0502020204030204" pitchFamily="34" charset="0"/>
                <a:ea typeface="Calibri" panose="020F0502020204030204" pitchFamily="34" charset="0"/>
                <a:cs typeface="Arial" panose="020B0604020202020204" pitchFamily="34" charset="0"/>
              </a:rPr>
              <a:t>Μη παραμονή σε άλλο κράτος για </a:t>
            </a: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a:effectLst/>
                <a:latin typeface="Calibri" panose="020F0502020204030204" pitchFamily="34" charset="0"/>
                <a:ea typeface="Calibri" panose="020F0502020204030204" pitchFamily="34" charset="0"/>
                <a:cs typeface="Arial" panose="020B0604020202020204" pitchFamily="34" charset="0"/>
              </a:rPr>
              <a:t> 183 ημέρες στο φορολογικό έτος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romanLcParenBoth"/>
            </a:pPr>
            <a:r>
              <a:rPr lang="el-GR" sz="1600" dirty="0">
                <a:effectLst/>
                <a:latin typeface="Calibri" panose="020F0502020204030204" pitchFamily="34" charset="0"/>
                <a:ea typeface="Calibri" panose="020F0502020204030204" pitchFamily="34" charset="0"/>
                <a:cs typeface="Arial" panose="020B0604020202020204" pitchFamily="34" charset="0"/>
              </a:rPr>
              <a:t>Όχι φορολογικός κάτοικος σε άλλο κράτος (εξαίρεση αναφορικά με κράτη των οποίων το φορολογικό έτος δεν αφορά 1 Ιανουαρίου – 31 Δεκεμβρίου (π.χ. ΗΒ))</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romanLcParenBoth"/>
            </a:pPr>
            <a:r>
              <a:rPr lang="el-GR" sz="1600" dirty="0">
                <a:effectLst/>
                <a:latin typeface="Calibri" panose="020F0502020204030204" pitchFamily="34" charset="0"/>
                <a:ea typeface="Calibri" panose="020F0502020204030204" pitchFamily="34" charset="0"/>
                <a:cs typeface="Arial" panose="020B0604020202020204" pitchFamily="34" charset="0"/>
              </a:rPr>
              <a:t>Άσκηση επιχείρησης στη Δημοκρατία ή εργοδότηση ή κατοχή αξιώματος (προσωπικά και ονομαστικά – όχι ανάθεση σε </a:t>
            </a:r>
            <a:r>
              <a:rPr lang="en-GB" sz="1600" dirty="0">
                <a:effectLst/>
                <a:latin typeface="Calibri" panose="020F0502020204030204" pitchFamily="34" charset="0"/>
                <a:ea typeface="Calibri" panose="020F0502020204030204" pitchFamily="34" charset="0"/>
                <a:cs typeface="Arial" panose="020B0604020202020204" pitchFamily="34" charset="0"/>
              </a:rPr>
              <a:t>nominee</a:t>
            </a:r>
            <a:r>
              <a:rPr lang="el-GR" sz="1600" dirty="0">
                <a:effectLst/>
                <a:latin typeface="Calibri" panose="020F0502020204030204" pitchFamily="34" charset="0"/>
                <a:ea typeface="Calibri" panose="020F0502020204030204" pitchFamily="34" charset="0"/>
                <a:cs typeface="Arial" panose="020B0604020202020204" pitchFamily="34" charset="0"/>
              </a:rPr>
              <a:t>) εταιρεία φορολογικό κάτοικο της Δημοκρατίας (να διατηρούνται μέχρι 31 Δεκεμβρίου)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romanLcParenBoth"/>
            </a:pPr>
            <a:r>
              <a:rPr lang="el-GR" sz="1600" dirty="0">
                <a:effectLst/>
                <a:latin typeface="Calibri" panose="020F0502020204030204" pitchFamily="34" charset="0"/>
                <a:ea typeface="Calibri" panose="020F0502020204030204" pitchFamily="34" charset="0"/>
                <a:cs typeface="Arial" panose="020B0604020202020204" pitchFamily="34" charset="0"/>
              </a:rPr>
              <a:t>Μόνιμη κατοικία στη Δημοκρατία (ιδιόκτητη ή ενοικιαζόμενη)</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Font typeface="Wingdings" panose="05000000000000000000" pitchFamily="2" charset="2"/>
              <a:buChar char="Ø"/>
            </a:pPr>
            <a:endParaRPr lang="en-CY" sz="16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400934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43E8-D6B2-6660-36E7-5D137CB251DF}"/>
              </a:ext>
            </a:extLst>
          </p:cNvPr>
          <p:cNvSpPr>
            <a:spLocks noGrp="1"/>
          </p:cNvSpPr>
          <p:nvPr>
            <p:ph type="title"/>
          </p:nvPr>
        </p:nvSpPr>
        <p:spPr/>
        <p:txBody>
          <a:bodyPr/>
          <a:lstStyle/>
          <a:p>
            <a:r>
              <a:rPr lang="el-GR" sz="3000" b="1" dirty="0">
                <a:effectLst/>
                <a:latin typeface="Calibri" panose="020F0502020204030204" pitchFamily="34" charset="0"/>
                <a:ea typeface="Calibri" panose="020F0502020204030204" pitchFamily="34" charset="0"/>
                <a:cs typeface="Arial" panose="020B0604020202020204" pitchFamily="34" charset="0"/>
              </a:rPr>
              <a:t/>
            </a:r>
            <a:br>
              <a:rPr lang="el-GR" sz="3000" b="1" dirty="0">
                <a:effectLst/>
                <a:latin typeface="Calibri" panose="020F0502020204030204" pitchFamily="34" charset="0"/>
                <a:ea typeface="Calibri" panose="020F0502020204030204" pitchFamily="34" charset="0"/>
                <a:cs typeface="Arial" panose="020B0604020202020204" pitchFamily="34" charset="0"/>
              </a:rPr>
            </a:br>
            <a:r>
              <a:rPr lang="el-GR" sz="3000" b="1" dirty="0">
                <a:effectLst/>
                <a:latin typeface="Calibri" panose="020F0502020204030204" pitchFamily="34" charset="0"/>
                <a:ea typeface="Calibri" panose="020F0502020204030204" pitchFamily="34" charset="0"/>
                <a:cs typeface="Arial" panose="020B0604020202020204" pitchFamily="34" charset="0"/>
              </a:rPr>
              <a:t/>
            </a:r>
            <a:br>
              <a:rPr lang="el-GR" sz="3000" b="1" dirty="0">
                <a:effectLst/>
                <a:latin typeface="Calibri" panose="020F0502020204030204" pitchFamily="34" charset="0"/>
                <a:ea typeface="Calibri" panose="020F0502020204030204" pitchFamily="34" charset="0"/>
                <a:cs typeface="Arial" panose="020B0604020202020204" pitchFamily="34" charset="0"/>
              </a:rPr>
            </a:br>
            <a:r>
              <a:rPr lang="el-GR" sz="3000" b="1" dirty="0">
                <a:effectLst/>
                <a:latin typeface="Calibri" panose="020F0502020204030204" pitchFamily="34" charset="0"/>
                <a:ea typeface="Calibri" panose="020F0502020204030204" pitchFamily="34" charset="0"/>
                <a:cs typeface="Arial" panose="020B0604020202020204" pitchFamily="34" charset="0"/>
              </a:rPr>
              <a:t>Εγκύκλιος 1/2022, </a:t>
            </a:r>
            <a:r>
              <a:rPr lang="el-GR" sz="3000" b="1" dirty="0" err="1">
                <a:effectLst/>
                <a:latin typeface="Calibri" panose="020F0502020204030204" pitchFamily="34" charset="0"/>
                <a:ea typeface="Calibri" panose="020F0502020204030204" pitchFamily="34" charset="0"/>
                <a:cs typeface="Arial" panose="020B0604020202020204" pitchFamily="34" charset="0"/>
              </a:rPr>
              <a:t>ημερ</a:t>
            </a:r>
            <a:r>
              <a:rPr lang="el-GR" sz="3000" b="1" dirty="0">
                <a:effectLst/>
                <a:latin typeface="Calibri" panose="020F0502020204030204" pitchFamily="34" charset="0"/>
                <a:ea typeface="Calibri" panose="020F0502020204030204" pitchFamily="34" charset="0"/>
                <a:cs typeface="Arial" panose="020B0604020202020204" pitchFamily="34" charset="0"/>
              </a:rPr>
              <a:t>. 1.2.2022 (Συνέχεια)</a:t>
            </a:r>
            <a:br>
              <a:rPr lang="el-GR" sz="3000" b="1" dirty="0">
                <a:effectLst/>
                <a:latin typeface="Calibri" panose="020F0502020204030204" pitchFamily="34" charset="0"/>
                <a:ea typeface="Calibri" panose="020F0502020204030204" pitchFamily="34" charset="0"/>
                <a:cs typeface="Arial" panose="020B0604020202020204" pitchFamily="34" charset="0"/>
              </a:rPr>
            </a:br>
            <a:r>
              <a:rPr lang="el-GR" sz="3000" b="1" dirty="0">
                <a:effectLst/>
                <a:latin typeface="Calibri" panose="020F0502020204030204" pitchFamily="34" charset="0"/>
                <a:ea typeface="Calibri" panose="020F0502020204030204" pitchFamily="34" charset="0"/>
                <a:cs typeface="Arial" panose="020B0604020202020204" pitchFamily="34" charset="0"/>
              </a:rPr>
              <a:t>Έκδοση πιστοποιητικού φορολογικής κατοικίας </a:t>
            </a:r>
            <a:r>
              <a:rPr lang="en-CY" sz="3000" dirty="0">
                <a:effectLst/>
                <a:latin typeface="Calibri" panose="020F0502020204030204" pitchFamily="34" charset="0"/>
                <a:ea typeface="Calibri" panose="020F0502020204030204" pitchFamily="34" charset="0"/>
                <a:cs typeface="Arial" panose="020B0604020202020204" pitchFamily="34" charset="0"/>
              </a:rPr>
              <a:t/>
            </a:r>
            <a:br>
              <a:rPr lang="en-CY" sz="3000" dirty="0">
                <a:effectLst/>
                <a:latin typeface="Calibri" panose="020F0502020204030204" pitchFamily="34" charset="0"/>
                <a:ea typeface="Calibri" panose="020F0502020204030204" pitchFamily="34" charset="0"/>
                <a:cs typeface="Arial" panose="020B0604020202020204" pitchFamily="34" charset="0"/>
              </a:rPr>
            </a:br>
            <a:r>
              <a:rPr lang="en-CY" sz="3000" dirty="0">
                <a:effectLst/>
                <a:latin typeface="Calibri" panose="020F0502020204030204" pitchFamily="34" charset="0"/>
                <a:ea typeface="Calibri" panose="020F0502020204030204" pitchFamily="34" charset="0"/>
                <a:cs typeface="Arial" panose="020B0604020202020204" pitchFamily="34" charset="0"/>
              </a:rPr>
              <a:t/>
            </a:r>
            <a:br>
              <a:rPr lang="en-CY" sz="3000" dirty="0">
                <a:effectLst/>
                <a:latin typeface="Calibri" panose="020F0502020204030204" pitchFamily="34" charset="0"/>
                <a:ea typeface="Calibri" panose="020F0502020204030204" pitchFamily="34" charset="0"/>
                <a:cs typeface="Arial" panose="020B0604020202020204" pitchFamily="34" charset="0"/>
              </a:rPr>
            </a:br>
            <a:endParaRPr lang="en-CY" sz="3000" dirty="0"/>
          </a:p>
        </p:txBody>
      </p:sp>
      <p:sp>
        <p:nvSpPr>
          <p:cNvPr id="3" name="Content Placeholder 2">
            <a:extLst>
              <a:ext uri="{FF2B5EF4-FFF2-40B4-BE49-F238E27FC236}">
                <a16:creationId xmlns:a16="http://schemas.microsoft.com/office/drawing/2014/main" id="{4BA9E42F-A2F4-9A6E-93A1-3C6149BB42E7}"/>
              </a:ext>
            </a:extLst>
          </p:cNvPr>
          <p:cNvSpPr>
            <a:spLocks noGrp="1"/>
          </p:cNvSpPr>
          <p:nvPr>
            <p:ph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Υποβολή εντύπου Τ.Φ.126 (2022)</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Δυνατότητα έκδοση του πιστοποιητικού πριν την παρέλευση των 60 ημερών παραμονής, νοουμένου ότι:</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mj-lt"/>
              <a:buAutoNum type="romanLcParenBoth"/>
            </a:pPr>
            <a:r>
              <a:rPr lang="el-GR" sz="1600" dirty="0">
                <a:effectLst/>
                <a:latin typeface="Calibri" panose="020F0502020204030204" pitchFamily="34" charset="0"/>
                <a:ea typeface="Calibri" panose="020F0502020204030204" pitchFamily="34" charset="0"/>
                <a:cs typeface="Arial" panose="020B0604020202020204" pitchFamily="34" charset="0"/>
              </a:rPr>
              <a:t>παρέχονται αποδεικτικά στοιχεία άσκησης επιχείρησης/εργοδότησης/ κατοχής αξιώματος στην Κύπρο και διατήρησης μόνιμης κατοικίας στην Κύπρο (προϋποθέσεις (</a:t>
            </a:r>
            <a:r>
              <a:rPr lang="el-GR" sz="1600" dirty="0" err="1">
                <a:effectLst/>
                <a:latin typeface="Calibri" panose="020F0502020204030204" pitchFamily="34" charset="0"/>
                <a:ea typeface="Calibri" panose="020F0502020204030204" pitchFamily="34" charset="0"/>
                <a:cs typeface="Arial" panose="020B0604020202020204" pitchFamily="34" charset="0"/>
              </a:rPr>
              <a:t>iv</a:t>
            </a:r>
            <a:r>
              <a:rPr lang="el-GR" sz="1600" dirty="0">
                <a:effectLst/>
                <a:latin typeface="Calibri" panose="020F0502020204030204" pitchFamily="34" charset="0"/>
                <a:ea typeface="Calibri" panose="020F0502020204030204" pitchFamily="34" charset="0"/>
                <a:cs typeface="Arial" panose="020B0604020202020204" pitchFamily="34" charset="0"/>
              </a:rPr>
              <a:t>) και (v) και·</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spcAft>
                <a:spcPts val="800"/>
              </a:spcAft>
              <a:buFont typeface="+mj-lt"/>
              <a:buAutoNum type="romanLcParenBoth"/>
            </a:pPr>
            <a:r>
              <a:rPr lang="el-GR" sz="1600" dirty="0">
                <a:effectLst/>
                <a:latin typeface="Calibri" panose="020F0502020204030204" pitchFamily="34" charset="0"/>
                <a:ea typeface="Calibri" panose="020F0502020204030204" pitchFamily="34" charset="0"/>
                <a:cs typeface="Arial" panose="020B0604020202020204" pitchFamily="34" charset="0"/>
              </a:rPr>
              <a:t>τεκμηριώνεται, προς ικανοποίηση του Εφόρου, ο λόγος για τον οποίο ζητείται η έκδοση του πιστοποιητικού πριν τη συμπλήρωση 60 ημερών παραμονής – στην περίπτωση επικείμενη</a:t>
            </a:r>
            <a:r>
              <a:rPr lang="el-GR" sz="1600" dirty="0">
                <a:latin typeface="Calibri" panose="020F0502020204030204" pitchFamily="34" charset="0"/>
                <a:ea typeface="Calibri" panose="020F0502020204030204" pitchFamily="34" charset="0"/>
                <a:cs typeface="Arial" panose="020B0604020202020204" pitchFamily="34" charset="0"/>
              </a:rPr>
              <a:t>ς</a:t>
            </a:r>
            <a:r>
              <a:rPr lang="el-GR" sz="1600" dirty="0">
                <a:effectLst/>
                <a:latin typeface="Calibri" panose="020F0502020204030204" pitchFamily="34" charset="0"/>
                <a:ea typeface="Calibri" panose="020F0502020204030204" pitchFamily="34" charset="0"/>
                <a:cs typeface="Arial" panose="020B0604020202020204" pitchFamily="34" charset="0"/>
              </a:rPr>
              <a:t> είσπραξης εισοδήματος από το εξωτερικό παρέχονται αποδεικτικά στοιχεία.</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Όλα τα έγγραφα να είναι </a:t>
            </a:r>
            <a:r>
              <a:rPr lang="el-GR" sz="1800" u="sng" dirty="0">
                <a:effectLst/>
                <a:latin typeface="Calibri" panose="020F0502020204030204" pitchFamily="34" charset="0"/>
                <a:ea typeface="Calibri" panose="020F0502020204030204" pitchFamily="34" charset="0"/>
                <a:cs typeface="Arial" panose="020B0604020202020204" pitchFamily="34" charset="0"/>
              </a:rPr>
              <a:t>δεόντως χαρτοσημασμένα</a:t>
            </a:r>
            <a:r>
              <a:rPr lang="el-GR" sz="1800" dirty="0">
                <a:effectLst/>
                <a:latin typeface="Calibri" panose="020F0502020204030204" pitchFamily="34" charset="0"/>
                <a:ea typeface="Calibri" panose="020F0502020204030204" pitchFamily="34" charset="0"/>
                <a:cs typeface="Arial" panose="020B0604020202020204" pitchFamily="34" charset="0"/>
              </a:rPr>
              <a:t>. Εάν τα πρωτότυπα είναι γλώσσα άλλη από την </a:t>
            </a:r>
            <a:r>
              <a:rPr lang="el-GR" sz="1800" u="sng" dirty="0">
                <a:effectLst/>
                <a:latin typeface="Calibri" panose="020F0502020204030204" pitchFamily="34" charset="0"/>
                <a:ea typeface="Calibri" panose="020F0502020204030204" pitchFamily="34" charset="0"/>
                <a:cs typeface="Arial" panose="020B0604020202020204" pitchFamily="34" charset="0"/>
              </a:rPr>
              <a:t>ελληνική ή αγγλική</a:t>
            </a:r>
            <a:r>
              <a:rPr lang="el-GR" sz="1800" dirty="0">
                <a:effectLst/>
                <a:latin typeface="Calibri" panose="020F0502020204030204" pitchFamily="34" charset="0"/>
                <a:ea typeface="Calibri" panose="020F0502020204030204" pitchFamily="34" charset="0"/>
                <a:cs typeface="Arial" panose="020B0604020202020204" pitchFamily="34" charset="0"/>
              </a:rPr>
              <a:t>, να προσκομίζεται πιστοποιημένη μετάφραση </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103115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B7F7-5487-2A69-9A2D-A44ED47A84E6}"/>
              </a:ext>
            </a:extLst>
          </p:cNvPr>
          <p:cNvSpPr>
            <a:spLocks noGrp="1"/>
          </p:cNvSpPr>
          <p:nvPr>
            <p:ph type="title"/>
          </p:nvPr>
        </p:nvSpPr>
        <p:spPr/>
        <p:txBody>
          <a:bodyPr/>
          <a:lstStyle/>
          <a:p>
            <a:r>
              <a:rPr lang="el-GR" sz="3000" b="1" dirty="0">
                <a:effectLst/>
                <a:latin typeface="Calibri" panose="020F0502020204030204" pitchFamily="34" charset="0"/>
                <a:ea typeface="Calibri" panose="020F0502020204030204" pitchFamily="34" charset="0"/>
                <a:cs typeface="Arial" panose="020B0604020202020204" pitchFamily="34" charset="0"/>
              </a:rPr>
              <a:t/>
            </a:r>
            <a:br>
              <a:rPr lang="el-GR" sz="3000" b="1" dirty="0">
                <a:effectLst/>
                <a:latin typeface="Calibri" panose="020F0502020204030204" pitchFamily="34" charset="0"/>
                <a:ea typeface="Calibri" panose="020F0502020204030204" pitchFamily="34" charset="0"/>
                <a:cs typeface="Arial" panose="020B0604020202020204" pitchFamily="34" charset="0"/>
              </a:rPr>
            </a:br>
            <a:r>
              <a:rPr lang="el-GR" sz="3000" b="1" dirty="0">
                <a:effectLst/>
                <a:latin typeface="Calibri" panose="020F0502020204030204" pitchFamily="34" charset="0"/>
                <a:ea typeface="Calibri" panose="020F0502020204030204" pitchFamily="34" charset="0"/>
                <a:cs typeface="Arial" panose="020B0604020202020204" pitchFamily="34" charset="0"/>
              </a:rPr>
              <a:t>Εγκύκλιος 4/2022, </a:t>
            </a:r>
            <a:r>
              <a:rPr lang="el-GR" sz="3000" b="1" dirty="0" err="1">
                <a:effectLst/>
                <a:latin typeface="Calibri" panose="020F0502020204030204" pitchFamily="34" charset="0"/>
                <a:ea typeface="Calibri" panose="020F0502020204030204" pitchFamily="34" charset="0"/>
                <a:cs typeface="Arial" panose="020B0604020202020204" pitchFamily="34" charset="0"/>
              </a:rPr>
              <a:t>ημερ</a:t>
            </a:r>
            <a:r>
              <a:rPr lang="el-GR" sz="3000" b="1" dirty="0">
                <a:effectLst/>
                <a:latin typeface="Calibri" panose="020F0502020204030204" pitchFamily="34" charset="0"/>
                <a:ea typeface="Calibri" panose="020F0502020204030204" pitchFamily="34" charset="0"/>
                <a:cs typeface="Arial" panose="020B0604020202020204" pitchFamily="34" charset="0"/>
              </a:rPr>
              <a:t>. 15.2.2022</a:t>
            </a:r>
            <a:r>
              <a:rPr lang="en-CY" sz="3000" dirty="0">
                <a:effectLst/>
                <a:latin typeface="Calibri" panose="020F0502020204030204" pitchFamily="34" charset="0"/>
                <a:ea typeface="Calibri" panose="020F0502020204030204" pitchFamily="34" charset="0"/>
                <a:cs typeface="Arial" panose="020B0604020202020204" pitchFamily="34" charset="0"/>
              </a:rPr>
              <a:t/>
            </a:r>
            <a:br>
              <a:rPr lang="en-CY" sz="3000" dirty="0">
                <a:effectLst/>
                <a:latin typeface="Calibri" panose="020F0502020204030204" pitchFamily="34" charset="0"/>
                <a:ea typeface="Calibri" panose="020F0502020204030204" pitchFamily="34" charset="0"/>
                <a:cs typeface="Arial" panose="020B0604020202020204" pitchFamily="34" charset="0"/>
              </a:rPr>
            </a:br>
            <a:endParaRPr lang="en-CY" sz="3000" dirty="0"/>
          </a:p>
        </p:txBody>
      </p:sp>
      <p:sp>
        <p:nvSpPr>
          <p:cNvPr id="3" name="Content Placeholder 2">
            <a:extLst>
              <a:ext uri="{FF2B5EF4-FFF2-40B4-BE49-F238E27FC236}">
                <a16:creationId xmlns:a16="http://schemas.microsoft.com/office/drawing/2014/main" id="{07038F76-7368-53D1-F0FB-01335296F49B}"/>
              </a:ext>
            </a:extLst>
          </p:cNvPr>
          <p:cNvSpPr>
            <a:spLocks noGrp="1"/>
          </p:cNvSpPr>
          <p:nvPr>
            <p:ph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Αφορά καταβολή αποζημίωσης για αναδρομικό διορισμό ή προαγωγή στο Δημόσιο Τομέα, ως αποτέλεσμα ακυρωτικής δικαστικής απόφασης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Η αποζημίωση καταβάλλεται για περίοδο κατά την οποία ο υπάλληλος δεν εκτελούσε τα καθήκοντα της θέσης </a:t>
            </a: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Arial" panose="020B0604020202020204" pitchFamily="34" charset="0"/>
              </a:rPr>
              <a:t> διακρίνεται από την περίπτωση καταβολής αναδρομικών για πραγματική εκτέλεση καθηκόντων (εγκύκλιος 2004/04, </a:t>
            </a:r>
            <a:r>
              <a:rPr lang="el-GR" sz="1800" dirty="0" err="1">
                <a:effectLst/>
                <a:latin typeface="Calibri" panose="020F0502020204030204" pitchFamily="34" charset="0"/>
                <a:ea typeface="Calibri" panose="020F0502020204030204" pitchFamily="34" charset="0"/>
                <a:cs typeface="Arial" panose="020B0604020202020204" pitchFamily="34" charset="0"/>
              </a:rPr>
              <a:t>ημερ</a:t>
            </a:r>
            <a:r>
              <a:rPr lang="el-GR" sz="1800" dirty="0">
                <a:effectLst/>
                <a:latin typeface="Calibri" panose="020F0502020204030204" pitchFamily="34" charset="0"/>
                <a:ea typeface="Calibri" panose="020F0502020204030204" pitchFamily="34" charset="0"/>
                <a:cs typeface="Arial" panose="020B0604020202020204" pitchFamily="34" charset="0"/>
              </a:rPr>
              <a:t>. 15.3.2004).</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Ολόκληρο το ποσό της αποζημίωσης για αναδρομικό διορισμό ή προαγωγή φορολογείται στο έτος που λαμβάνεται η απόφαση για αναδρομικό διορισμό ή προαγωγή.</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46253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588D-3326-A135-0B2E-9F8F538B2116}"/>
              </a:ext>
            </a:extLst>
          </p:cNvPr>
          <p:cNvSpPr>
            <a:spLocks noGrp="1"/>
          </p:cNvSpPr>
          <p:nvPr>
            <p:ph type="ctrTitle"/>
          </p:nvPr>
        </p:nvSpPr>
        <p:spPr/>
        <p:txBody>
          <a:bodyPr>
            <a:normAutofit/>
          </a:bodyPr>
          <a:lstStyle/>
          <a:p>
            <a:pPr algn="ctr"/>
            <a:r>
              <a:rPr lang="el-GR" sz="4050" dirty="0">
                <a:latin typeface="Calibri" panose="020F0502020204030204" pitchFamily="34" charset="0"/>
                <a:cs typeface="Calibri" panose="020F0502020204030204" pitchFamily="34" charset="0"/>
              </a:rPr>
              <a:t>ΕΓΚΥΚΛΙΟΣ 10/2022</a:t>
            </a:r>
            <a:r>
              <a:rPr lang="en-US" sz="4050" dirty="0">
                <a:latin typeface="Calibri" panose="020F0502020204030204" pitchFamily="34" charset="0"/>
                <a:cs typeface="Calibri" panose="020F0502020204030204" pitchFamily="34" charset="0"/>
              </a:rPr>
              <a:t/>
            </a:r>
            <a:br>
              <a:rPr lang="en-US" sz="4050" dirty="0">
                <a:latin typeface="Calibri" panose="020F0502020204030204" pitchFamily="34" charset="0"/>
                <a:cs typeface="Calibri" panose="020F0502020204030204" pitchFamily="34" charset="0"/>
              </a:rPr>
            </a:br>
            <a:r>
              <a:rPr lang="el-GR" sz="4050" dirty="0">
                <a:latin typeface="Calibri" panose="020F0502020204030204" pitchFamily="34" charset="0"/>
                <a:cs typeface="Calibri" panose="020F0502020204030204" pitchFamily="34" charset="0"/>
              </a:rPr>
              <a:t> ΗΜΕΡ. ΕΚΔΟΣΗΣ 1.11.2022</a:t>
            </a:r>
            <a:endParaRPr lang="en-CY" sz="405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7AFD9E8F-A4AF-0999-9709-E26268CE99DA}"/>
              </a:ext>
            </a:extLst>
          </p:cNvPr>
          <p:cNvSpPr>
            <a:spLocks noGrp="1"/>
          </p:cNvSpPr>
          <p:nvPr>
            <p:ph type="subTitle" idx="1"/>
          </p:nvPr>
        </p:nvSpPr>
        <p:spPr>
          <a:xfrm>
            <a:off x="1403648" y="3827802"/>
            <a:ext cx="6837844" cy="1401398"/>
          </a:xfrm>
        </p:spPr>
        <p:txBody>
          <a:bodyPr>
            <a:normAutofit fontScale="55000" lnSpcReduction="20000"/>
          </a:bodyPr>
          <a:lstStyle/>
          <a:p>
            <a:pPr algn="ctr"/>
            <a:r>
              <a:rPr lang="el-GR" b="1" dirty="0">
                <a:latin typeface="Calibri" panose="020F0502020204030204" pitchFamily="34" charset="0"/>
                <a:cs typeface="Calibri" panose="020F0502020204030204" pitchFamily="34" charset="0"/>
              </a:rPr>
              <a:t>ΑΠΑΛΛΑΓΗ ΑΠΟ ΤΟ ΦΟΡΟ ΕΙΣΟΔΗΜΑΤΟΣ ΤΗΣ ΑΜΟΙΒΗΣ ΓΙΑ ΠΡΩΤΗ ΕΡΓΟΔΟΤΗΣΗ ΠΟΥ ΑΣΚΕΙΤΑΙ ΣΤΗΝ ΔΗΜΟΚΡΑΤΙΑ </a:t>
            </a:r>
          </a:p>
          <a:p>
            <a:pPr algn="ctr"/>
            <a:endParaRPr lang="el-GR" b="1" dirty="0">
              <a:latin typeface="Calibri" panose="020F0502020204030204" pitchFamily="34" charset="0"/>
              <a:cs typeface="Calibri" panose="020F0502020204030204" pitchFamily="34" charset="0"/>
            </a:endParaRPr>
          </a:p>
          <a:p>
            <a:pPr algn="ctr"/>
            <a:r>
              <a:rPr lang="el-GR" b="1" dirty="0">
                <a:latin typeface="Calibri" panose="020F0502020204030204" pitchFamily="34" charset="0"/>
                <a:cs typeface="Calibri" panose="020F0502020204030204" pitchFamily="34" charset="0"/>
              </a:rPr>
              <a:t>ΠΕΡΙ ΦΟΡΟΛΟΓΙΑΣ ΤΟΥ ΕΙΣΟΔΗΜΑΤΟΣ (ΦΕ) ΝΟΜΟΣ ΑΡΘΡΑ </a:t>
            </a:r>
          </a:p>
          <a:p>
            <a:pPr algn="ctr"/>
            <a:r>
              <a:rPr lang="el-GR" b="1" dirty="0">
                <a:latin typeface="Calibri" panose="020F0502020204030204" pitchFamily="34" charset="0"/>
                <a:cs typeface="Calibri" panose="020F0502020204030204" pitchFamily="34" charset="0"/>
              </a:rPr>
              <a:t>8(21Α) ΚΑΙ 8(23Α)</a:t>
            </a:r>
          </a:p>
          <a:p>
            <a:pPr algn="ctr"/>
            <a:endParaRPr lang="en-CY" b="1" dirty="0"/>
          </a:p>
        </p:txBody>
      </p:sp>
    </p:spTree>
    <p:extLst>
      <p:ext uri="{BB962C8B-B14F-4D97-AF65-F5344CB8AC3E}">
        <p14:creationId xmlns:p14="http://schemas.microsoft.com/office/powerpoint/2010/main" val="224257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78B8-8EE8-7EBF-32C9-0A8D728A0E31}"/>
              </a:ext>
            </a:extLst>
          </p:cNvPr>
          <p:cNvSpPr>
            <a:spLocks noGrp="1"/>
          </p:cNvSpPr>
          <p:nvPr>
            <p:ph type="title"/>
          </p:nvPr>
        </p:nvSpPr>
        <p:spPr>
          <a:xfrm>
            <a:off x="539552" y="2060848"/>
            <a:ext cx="8229600" cy="1143000"/>
          </a:xfrm>
        </p:spPr>
        <p:txBody>
          <a:bodyPr>
            <a:noAutofit/>
          </a:bodyPr>
          <a:lstStyle/>
          <a:p>
            <a:pPr algn="ctr"/>
            <a:r>
              <a:rPr lang="el-GR" sz="2400" b="1" dirty="0">
                <a:latin typeface="Calibri" panose="020F0502020204030204" pitchFamily="34" charset="0"/>
                <a:cs typeface="Calibri" panose="020F0502020204030204" pitchFamily="34" charset="0"/>
              </a:rPr>
              <a:t>ΠΕΡΙ ΦΟΡΟΛΟΓΙΑΣ ΤΟΥ ΕΙΣΟΔΗΜΑΤΟΣ (ΦΕ) ΝΟΜΟΣ </a:t>
            </a:r>
            <a:br>
              <a:rPr lang="el-GR" sz="2400" b="1" dirty="0">
                <a:latin typeface="Calibri" panose="020F0502020204030204" pitchFamily="34" charset="0"/>
                <a:cs typeface="Calibri" panose="020F0502020204030204" pitchFamily="34" charset="0"/>
              </a:rPr>
            </a:br>
            <a:r>
              <a:rPr lang="el-GR" sz="2400" b="1" dirty="0">
                <a:latin typeface="Calibri" panose="020F0502020204030204" pitchFamily="34" charset="0"/>
                <a:cs typeface="Calibri" panose="020F0502020204030204" pitchFamily="34" charset="0"/>
              </a:rPr>
              <a:t>ΑΡΘΡΑ 8(21Α) ΚΑΙ 8(23Α)</a:t>
            </a:r>
            <a:r>
              <a:rPr lang="el-GR" sz="3600" b="1" dirty="0">
                <a:latin typeface="Calibri" panose="020F0502020204030204" pitchFamily="34" charset="0"/>
                <a:cs typeface="Calibri" panose="020F0502020204030204" pitchFamily="34" charset="0"/>
              </a:rPr>
              <a:t/>
            </a:r>
            <a:br>
              <a:rPr lang="el-GR" sz="3600" b="1" dirty="0">
                <a:latin typeface="Calibri" panose="020F0502020204030204" pitchFamily="34" charset="0"/>
                <a:cs typeface="Calibri" panose="020F0502020204030204" pitchFamily="34" charset="0"/>
              </a:rPr>
            </a:br>
            <a:endParaRPr lang="en-CY"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2EB6F53-64D8-575D-17CA-6048719C343E}"/>
              </a:ext>
            </a:extLst>
          </p:cNvPr>
          <p:cNvSpPr>
            <a:spLocks noGrp="1"/>
          </p:cNvSpPr>
          <p:nvPr>
            <p:ph idx="1"/>
          </p:nvPr>
        </p:nvSpPr>
        <p:spPr>
          <a:xfrm>
            <a:off x="457200" y="3428999"/>
            <a:ext cx="8229600" cy="2697163"/>
          </a:xfrm>
        </p:spPr>
        <p:txBody>
          <a:bodyPr/>
          <a:lstStyle/>
          <a:p>
            <a:pPr algn="just"/>
            <a:r>
              <a:rPr lang="el-GR" sz="1800" dirty="0">
                <a:latin typeface="Calibri" panose="020F0502020204030204" pitchFamily="34" charset="0"/>
                <a:ea typeface="Calibri" panose="020F0502020204030204" pitchFamily="34" charset="0"/>
                <a:cs typeface="Calibri" panose="020F0502020204030204" pitchFamily="34" charset="0"/>
              </a:rPr>
              <a:t>Εισήχθησαν με τον Τροποποιητικό Νόμο 121(Ι)/2022, </a:t>
            </a:r>
            <a:r>
              <a:rPr lang="el-GR" sz="1800" dirty="0" err="1">
                <a:latin typeface="Calibri" panose="020F0502020204030204" pitchFamily="34" charset="0"/>
                <a:ea typeface="Calibri" panose="020F0502020204030204" pitchFamily="34" charset="0"/>
                <a:cs typeface="Calibri" panose="020F0502020204030204" pitchFamily="34" charset="0"/>
              </a:rPr>
              <a:t>ημερ</a:t>
            </a:r>
            <a:r>
              <a:rPr lang="el-GR" sz="1800" dirty="0">
                <a:latin typeface="Calibri" panose="020F0502020204030204" pitchFamily="34" charset="0"/>
                <a:ea typeface="Calibri" panose="020F0502020204030204" pitchFamily="34" charset="0"/>
                <a:cs typeface="Calibri" panose="020F0502020204030204" pitchFamily="34" charset="0"/>
              </a:rPr>
              <a:t>. δημοσίευσης 26.7.2022. </a:t>
            </a:r>
            <a:endParaRPr lang="en-CY"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dirty="0">
                <a:latin typeface="Calibri" panose="020F0502020204030204" pitchFamily="34" charset="0"/>
                <a:ea typeface="Calibri" panose="020F0502020204030204" pitchFamily="34" charset="0"/>
                <a:cs typeface="Calibri" panose="020F0502020204030204" pitchFamily="34" charset="0"/>
              </a:rPr>
              <a:t>Με τον ίδιο νόμο, από 26.7.2022 τερματίζεται η ισχύς των άρθρων 8(21) και 8(23) αναφορικά με νέες εργοδοτήσεις. </a:t>
            </a:r>
            <a:endParaRPr lang="en-US"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dirty="0">
                <a:latin typeface="Calibri" panose="020F0502020204030204" pitchFamily="34" charset="0"/>
                <a:ea typeface="Calibri" panose="020F0502020204030204" pitchFamily="34" charset="0"/>
                <a:cs typeface="Calibri" panose="020F0502020204030204" pitchFamily="34" charset="0"/>
              </a:rPr>
              <a:t>Όσα άτομα ήταν κατά την 26.7.2022 δικαιούχοι της απαλλαγής του άρθρων 8(21) και 8(23)</a:t>
            </a:r>
            <a:r>
              <a:rPr lang="en-US"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αλλά δεν εμπίπτουν στις μεταβατικές διατάξεις του άρθρου 8(23Α), συνεχίζουν να διεκδικούν τις απαλλαγές των 8(21) και 8(23) μέχρι την εξάντληση των 5 και 10 ετών αντίστοιχα.</a:t>
            </a:r>
            <a:endParaRPr lang="en-CY" sz="1800" dirty="0">
              <a:latin typeface="Calibri" panose="020F0502020204030204" pitchFamily="34" charset="0"/>
              <a:ea typeface="Calibri" panose="020F0502020204030204" pitchFamily="34" charset="0"/>
              <a:cs typeface="Calibri" panose="020F0502020204030204" pitchFamily="34" charset="0"/>
            </a:endParaRPr>
          </a:p>
          <a:p>
            <a:pPr algn="just"/>
            <a:endParaRPr lang="en-US" sz="1800" dirty="0">
              <a:latin typeface="Calibri" panose="020F0502020204030204" pitchFamily="34" charset="0"/>
              <a:ea typeface="Calibri" panose="020F0502020204030204" pitchFamily="34" charset="0"/>
              <a:cs typeface="Arial" panose="020B0604020202020204" pitchFamily="34" charset="0"/>
            </a:endParaRPr>
          </a:p>
          <a:p>
            <a:pPr algn="just"/>
            <a:endParaRPr lang="en-CY" sz="1800" dirty="0">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351322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D3E3-1E1F-853A-9B2D-C850D6FCF839}"/>
              </a:ext>
            </a:extLst>
          </p:cNvPr>
          <p:cNvSpPr>
            <a:spLocks noGrp="1"/>
          </p:cNvSpPr>
          <p:nvPr>
            <p:ph type="title"/>
          </p:nvPr>
        </p:nvSpPr>
        <p:spPr/>
        <p:txBody>
          <a:bodyPr/>
          <a:lstStyle/>
          <a:p>
            <a:r>
              <a:rPr lang="el-GR" sz="2000" b="1" dirty="0">
                <a:latin typeface="Calibri" panose="020F0502020204030204" pitchFamily="34" charset="0"/>
                <a:cs typeface="Calibri" panose="020F0502020204030204" pitchFamily="34" charset="0"/>
              </a:rPr>
              <a:t>ΕΠΙΣΚΟΠΗΣΗ ΤΩΝ ΚΥΡΙΩΝ ΧΑΡΑΚΤΗΡΙΣΤΙΚΩΝ ΤΩΝ ΑΡΘΡΩΝ </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8(21Α) ΚΑΙ 8(23Α) </a:t>
            </a:r>
            <a:endParaRPr lang="en-CY" sz="20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73BE7E3-86DA-5B96-9719-4C058E41E1B6}"/>
              </a:ext>
            </a:extLst>
          </p:cNvPr>
          <p:cNvSpPr>
            <a:spLocks noGrp="1"/>
          </p:cNvSpPr>
          <p:nvPr>
            <p:ph type="body" idx="1"/>
          </p:nvPr>
        </p:nvSpPr>
        <p:spPr>
          <a:xfrm>
            <a:off x="457200" y="1412776"/>
            <a:ext cx="4040188" cy="639762"/>
          </a:xfrm>
        </p:spPr>
        <p:txBody>
          <a:bodyPr/>
          <a:lstStyle/>
          <a:p>
            <a:pPr algn="ctr"/>
            <a:r>
              <a:rPr lang="el-GR" dirty="0">
                <a:latin typeface="Calibri" panose="020F0502020204030204" pitchFamily="34" charset="0"/>
                <a:cs typeface="Calibri" panose="020F0502020204030204" pitchFamily="34" charset="0"/>
              </a:rPr>
              <a:t>Άρθρο 8(21Α)</a:t>
            </a:r>
            <a:endParaRPr lang="en-CY"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546A673F-5EBF-9AEF-F5E5-291C9E543427}"/>
              </a:ext>
            </a:extLst>
          </p:cNvPr>
          <p:cNvSpPr>
            <a:spLocks noGrp="1"/>
          </p:cNvSpPr>
          <p:nvPr>
            <p:ph sz="half" idx="2"/>
          </p:nvPr>
        </p:nvSpPr>
        <p:spPr/>
        <p:txBody>
          <a:bodyPr/>
          <a:lstStyle/>
          <a:p>
            <a:pPr algn="just"/>
            <a:r>
              <a:rPr lang="el-GR" sz="1600" dirty="0">
                <a:latin typeface="Calibri" panose="020F0502020204030204" pitchFamily="34" charset="0"/>
                <a:ea typeface="Calibri" panose="020F0502020204030204" pitchFamily="34" charset="0"/>
                <a:cs typeface="Calibri" panose="020F0502020204030204" pitchFamily="34" charset="0"/>
              </a:rPr>
              <a:t>Απαλλάσσεται από το φόρο εισοδήματος </a:t>
            </a:r>
            <a:r>
              <a:rPr lang="el-GR" sz="1600" dirty="0" err="1">
                <a:latin typeface="Calibri" panose="020F0502020204030204" pitchFamily="34" charset="0"/>
                <a:ea typeface="Calibri" panose="020F0502020204030204" pitchFamily="34" charset="0"/>
                <a:cs typeface="Calibri" panose="020F0502020204030204" pitchFamily="34" charset="0"/>
              </a:rPr>
              <a:t>τo</a:t>
            </a:r>
            <a:r>
              <a:rPr lang="el-GR" sz="1600" dirty="0">
                <a:latin typeface="Calibri" panose="020F0502020204030204" pitchFamily="34" charset="0"/>
                <a:ea typeface="Calibri" panose="020F0502020204030204" pitchFamily="34" charset="0"/>
                <a:cs typeface="Calibri" panose="020F0502020204030204" pitchFamily="34" charset="0"/>
              </a:rPr>
              <a:t> 20% της </a:t>
            </a:r>
            <a:r>
              <a:rPr lang="el-GR" sz="1600" b="1" dirty="0">
                <a:latin typeface="Calibri" panose="020F0502020204030204" pitchFamily="34" charset="0"/>
                <a:ea typeface="Calibri" panose="020F0502020204030204" pitchFamily="34" charset="0"/>
                <a:cs typeface="Calibri" panose="020F0502020204030204" pitchFamily="34" charset="0"/>
              </a:rPr>
              <a:t>αμοιβής από πρώτη εργοδότηση στη Δημοκρατία</a:t>
            </a:r>
            <a:r>
              <a:rPr lang="el-GR" sz="1600" dirty="0">
                <a:latin typeface="Calibri" panose="020F0502020204030204" pitchFamily="34" charset="0"/>
                <a:ea typeface="Calibri" panose="020F0502020204030204" pitchFamily="34" charset="0"/>
                <a:cs typeface="Calibri" panose="020F0502020204030204" pitchFamily="34" charset="0"/>
              </a:rPr>
              <a:t> με μέγιστο ποσό απαλλαγής τις €8.550.</a:t>
            </a:r>
            <a:endParaRPr lang="en-CY" sz="1600" dirty="0">
              <a:latin typeface="Calibri" panose="020F0502020204030204" pitchFamily="34" charset="0"/>
              <a:ea typeface="Calibri" panose="020F0502020204030204" pitchFamily="34" charset="0"/>
              <a:cs typeface="Calibri" panose="020F0502020204030204" pitchFamily="34" charset="0"/>
            </a:endParaRPr>
          </a:p>
          <a:p>
            <a:pPr algn="just"/>
            <a:r>
              <a:rPr lang="el-GR" sz="1600" dirty="0">
                <a:latin typeface="Calibri" panose="020F0502020204030204" pitchFamily="34" charset="0"/>
                <a:ea typeface="Calibri" panose="020F0502020204030204" pitchFamily="34" charset="0"/>
                <a:cs typeface="Calibri" panose="020F0502020204030204" pitchFamily="34" charset="0"/>
              </a:rPr>
              <a:t>Αφορά πρώτη εργοδότηση από 26.7.2022</a:t>
            </a:r>
            <a:endParaRPr lang="en-CY" sz="1600" dirty="0">
              <a:latin typeface="Calibri" panose="020F0502020204030204" pitchFamily="34" charset="0"/>
              <a:ea typeface="Calibri" panose="020F0502020204030204" pitchFamily="34" charset="0"/>
              <a:cs typeface="Calibri" panose="020F0502020204030204" pitchFamily="34" charset="0"/>
            </a:endParaRPr>
          </a:p>
          <a:p>
            <a:pPr algn="just"/>
            <a:r>
              <a:rPr lang="el-GR" sz="1600" dirty="0">
                <a:latin typeface="Calibri" panose="020F0502020204030204" pitchFamily="34" charset="0"/>
                <a:ea typeface="Calibri" panose="020F0502020204030204" pitchFamily="34" charset="0"/>
                <a:cs typeface="Calibri" panose="020F0502020204030204" pitchFamily="34" charset="0"/>
              </a:rPr>
              <a:t>Παραχωρείται για 7 φορολογικά έτη (αρχίζοντας από το έτος που έπεται το έτος της εργοδότησης)</a:t>
            </a:r>
            <a:endParaRPr lang="en-CY" sz="1600" dirty="0">
              <a:latin typeface="Calibri" panose="020F0502020204030204" pitchFamily="34" charset="0"/>
              <a:cs typeface="Calibri" panose="020F0502020204030204" pitchFamily="34" charset="0"/>
            </a:endParaRPr>
          </a:p>
          <a:p>
            <a:endParaRPr lang="en-CY"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59C52B60-5BCF-D390-8320-5BD7F42771F1}"/>
              </a:ext>
            </a:extLst>
          </p:cNvPr>
          <p:cNvSpPr>
            <a:spLocks noGrp="1"/>
          </p:cNvSpPr>
          <p:nvPr>
            <p:ph type="body" sz="quarter" idx="3"/>
          </p:nvPr>
        </p:nvSpPr>
        <p:spPr>
          <a:xfrm>
            <a:off x="4645025" y="1412776"/>
            <a:ext cx="4041775" cy="639762"/>
          </a:xfrm>
        </p:spPr>
        <p:txBody>
          <a:bodyPr/>
          <a:lstStyle/>
          <a:p>
            <a:pPr algn="ctr"/>
            <a:r>
              <a:rPr lang="el-GR" dirty="0">
                <a:latin typeface="Calibri" panose="020F0502020204030204" pitchFamily="34" charset="0"/>
                <a:cs typeface="Calibri" panose="020F0502020204030204" pitchFamily="34" charset="0"/>
              </a:rPr>
              <a:t>Άρθρο 8(23Α)</a:t>
            </a:r>
            <a:endParaRPr lang="en-CY"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9EBA490D-E7C3-4313-725E-CE108167D6E2}"/>
              </a:ext>
            </a:extLst>
          </p:cNvPr>
          <p:cNvSpPr>
            <a:spLocks noGrp="1"/>
          </p:cNvSpPr>
          <p:nvPr>
            <p:ph sz="quarter" idx="4"/>
          </p:nvPr>
        </p:nvSpPr>
        <p:spPr>
          <a:xfrm>
            <a:off x="4645025" y="2174875"/>
            <a:ext cx="4391471" cy="3951288"/>
          </a:xfrm>
        </p:spPr>
        <p:txBody>
          <a:bodyPr/>
          <a:lstStyle/>
          <a:p>
            <a:pPr algn="just"/>
            <a:r>
              <a:rPr lang="el-GR" sz="1600" dirty="0">
                <a:latin typeface="Calibri" panose="020F0502020204030204" pitchFamily="34" charset="0"/>
                <a:ea typeface="Calibri" panose="020F0502020204030204" pitchFamily="34" charset="0"/>
                <a:cs typeface="Calibri" panose="020F0502020204030204" pitchFamily="34" charset="0"/>
              </a:rPr>
              <a:t>Απαλλάσσεται από το φόρο εισοδήματος </a:t>
            </a:r>
            <a:r>
              <a:rPr lang="el-GR" sz="1600" dirty="0" err="1">
                <a:latin typeface="Calibri" panose="020F0502020204030204" pitchFamily="34" charset="0"/>
                <a:ea typeface="Calibri" panose="020F0502020204030204" pitchFamily="34" charset="0"/>
                <a:cs typeface="Calibri" panose="020F0502020204030204" pitchFamily="34" charset="0"/>
              </a:rPr>
              <a:t>τo</a:t>
            </a:r>
            <a:r>
              <a:rPr lang="el-GR" sz="1600" dirty="0">
                <a:latin typeface="Calibri" panose="020F0502020204030204" pitchFamily="34" charset="0"/>
                <a:ea typeface="Calibri" panose="020F0502020204030204" pitchFamily="34" charset="0"/>
                <a:cs typeface="Calibri" panose="020F0502020204030204" pitchFamily="34" charset="0"/>
              </a:rPr>
              <a:t> 50% της </a:t>
            </a:r>
            <a:r>
              <a:rPr lang="el-GR" sz="1600" b="1" dirty="0">
                <a:latin typeface="Calibri" panose="020F0502020204030204" pitchFamily="34" charset="0"/>
                <a:ea typeface="Calibri" panose="020F0502020204030204" pitchFamily="34" charset="0"/>
                <a:cs typeface="Calibri" panose="020F0502020204030204" pitchFamily="34" charset="0"/>
              </a:rPr>
              <a:t>αμοιβής από πρώτη εργοδότηση στη Δημοκρατία</a:t>
            </a:r>
            <a:r>
              <a:rPr lang="el-GR" sz="1600" dirty="0">
                <a:latin typeface="Calibri" panose="020F0502020204030204" pitchFamily="34" charset="0"/>
                <a:ea typeface="Calibri" panose="020F0502020204030204" pitchFamily="34" charset="0"/>
                <a:cs typeface="Calibri" panose="020F0502020204030204" pitchFamily="34" charset="0"/>
              </a:rPr>
              <a:t> </a:t>
            </a:r>
          </a:p>
          <a:p>
            <a:pPr algn="just"/>
            <a:r>
              <a:rPr lang="el-GR" sz="1600" dirty="0">
                <a:latin typeface="Calibri" panose="020F0502020204030204" pitchFamily="34" charset="0"/>
                <a:ea typeface="Calibri" panose="020F0502020204030204" pitchFamily="34" charset="0"/>
                <a:cs typeface="Calibri" panose="020F0502020204030204" pitchFamily="34" charset="0"/>
              </a:rPr>
              <a:t>Απαιτεί ελάχιστη αμοιβή €55.000</a:t>
            </a:r>
          </a:p>
          <a:p>
            <a:pPr algn="just">
              <a:lnSpc>
                <a:spcPct val="107000"/>
              </a:lnSpc>
              <a:spcBef>
                <a:spcPts val="450"/>
              </a:spcBef>
              <a:spcAft>
                <a:spcPts val="600"/>
              </a:spcAft>
            </a:pPr>
            <a:r>
              <a:rPr lang="el-GR" sz="1600" dirty="0">
                <a:latin typeface="Calibri" panose="020F0502020204030204" pitchFamily="34" charset="0"/>
                <a:ea typeface="Calibri" panose="020F0502020204030204" pitchFamily="34" charset="0"/>
                <a:cs typeface="Calibri" panose="020F0502020204030204" pitchFamily="34" charset="0"/>
              </a:rPr>
              <a:t>Αφορά:</a:t>
            </a:r>
            <a:endParaRPr lang="en-CY" sz="160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07000"/>
              </a:lnSpc>
              <a:spcBef>
                <a:spcPts val="450"/>
              </a:spcBef>
              <a:buFont typeface="+mj-lt"/>
              <a:buAutoNum type="romanLcParenBoth"/>
            </a:pPr>
            <a:r>
              <a:rPr lang="el-GR" sz="1600" dirty="0">
                <a:latin typeface="Calibri" panose="020F0502020204030204" pitchFamily="34" charset="0"/>
                <a:ea typeface="Calibri" panose="020F0502020204030204" pitchFamily="34" charset="0"/>
                <a:cs typeface="Calibri" panose="020F0502020204030204" pitchFamily="34" charset="0"/>
              </a:rPr>
              <a:t>πρώτη εργοδότηση από 1.1.2022</a:t>
            </a:r>
            <a:endParaRPr lang="en-CY" sz="160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07000"/>
              </a:lnSpc>
              <a:spcBef>
                <a:spcPts val="450"/>
              </a:spcBef>
              <a:buFont typeface="+mj-lt"/>
              <a:buAutoNum type="romanLcParenBoth"/>
            </a:pPr>
            <a:r>
              <a:rPr lang="el-GR" sz="1600" dirty="0">
                <a:latin typeface="Calibri" panose="020F0502020204030204" pitchFamily="34" charset="0"/>
                <a:ea typeface="Calibri" panose="020F0502020204030204" pitchFamily="34" charset="0"/>
                <a:cs typeface="Calibri" panose="020F0502020204030204" pitchFamily="34" charset="0"/>
              </a:rPr>
              <a:t>δικαιούχους του άρθρου 8(23)</a:t>
            </a:r>
            <a:endParaRPr lang="en-CY" sz="160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07000"/>
              </a:lnSpc>
              <a:spcBef>
                <a:spcPts val="450"/>
              </a:spcBef>
              <a:spcAft>
                <a:spcPts val="600"/>
              </a:spcAft>
              <a:buFont typeface="+mj-lt"/>
              <a:buAutoNum type="romanLcParenBoth"/>
            </a:pPr>
            <a:r>
              <a:rPr lang="el-GR" sz="1600" dirty="0">
                <a:latin typeface="Calibri" panose="020F0502020204030204" pitchFamily="34" charset="0"/>
                <a:ea typeface="Calibri" panose="020F0502020204030204" pitchFamily="34" charset="0"/>
                <a:cs typeface="Calibri" panose="020F0502020204030204" pitchFamily="34" charset="0"/>
              </a:rPr>
              <a:t>πρώτη εργοδότηση κατά τα έτη 2016 – 2021</a:t>
            </a:r>
          </a:p>
          <a:p>
            <a:pPr algn="just">
              <a:lnSpc>
                <a:spcPct val="107000"/>
              </a:lnSpc>
              <a:spcBef>
                <a:spcPts val="450"/>
              </a:spcBef>
              <a:spcAft>
                <a:spcPts val="600"/>
              </a:spcAft>
            </a:pPr>
            <a:r>
              <a:rPr lang="el-GR" sz="1600" dirty="0">
                <a:latin typeface="Calibri" panose="020F0502020204030204" pitchFamily="34" charset="0"/>
                <a:ea typeface="Calibri" panose="020F0502020204030204" pitchFamily="34" charset="0"/>
                <a:cs typeface="Calibri" panose="020F0502020204030204" pitchFamily="34" charset="0"/>
              </a:rPr>
              <a:t>Παραχωρείται για 17 φορολογικά έτη</a:t>
            </a:r>
            <a:r>
              <a:rPr lang="en-US"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(αρχίζοντας από το έτος της εργοδότησης). Για τα (</a:t>
            </a:r>
            <a:r>
              <a:rPr lang="en-GB" sz="1600" dirty="0">
                <a:latin typeface="Calibri" panose="020F0502020204030204" pitchFamily="34" charset="0"/>
                <a:ea typeface="Calibri" panose="020F0502020204030204" pitchFamily="34" charset="0"/>
                <a:cs typeface="Calibri" panose="020F0502020204030204" pitchFamily="34" charset="0"/>
              </a:rPr>
              <a:t>ii</a:t>
            </a:r>
            <a:r>
              <a:rPr lang="el-GR" sz="1600" dirty="0">
                <a:latin typeface="Calibri" panose="020F0502020204030204" pitchFamily="34" charset="0"/>
                <a:ea typeface="Calibri" panose="020F0502020204030204" pitchFamily="34" charset="0"/>
                <a:cs typeface="Calibri" panose="020F0502020204030204" pitchFamily="34" charset="0"/>
              </a:rPr>
              <a:t>) και (</a:t>
            </a:r>
            <a:r>
              <a:rPr lang="en-GB" sz="1600" dirty="0">
                <a:latin typeface="Calibri" panose="020F0502020204030204" pitchFamily="34" charset="0"/>
                <a:ea typeface="Calibri" panose="020F0502020204030204" pitchFamily="34" charset="0"/>
                <a:cs typeface="Calibri" panose="020F0502020204030204" pitchFamily="34" charset="0"/>
              </a:rPr>
              <a:t>iii</a:t>
            </a:r>
            <a:r>
              <a:rPr lang="el-GR" sz="1600" dirty="0">
                <a:latin typeface="Calibri" panose="020F0502020204030204" pitchFamily="34" charset="0"/>
                <a:ea typeface="Calibri" panose="020F0502020204030204" pitchFamily="34" charset="0"/>
                <a:cs typeface="Calibri" panose="020F0502020204030204" pitchFamily="34" charset="0"/>
              </a:rPr>
              <a:t>) παραχωρείται από το 2022 μέχρι τη συμπλήρωση 17 φορ. ετών από το έτος έναρξης της εργοδότησης (συμπεριλαμβανομένου)</a:t>
            </a:r>
            <a:endParaRPr lang="en-CY" sz="1600" dirty="0">
              <a:latin typeface="Calibri" panose="020F0502020204030204" pitchFamily="34" charset="0"/>
              <a:ea typeface="Calibri" panose="020F0502020204030204" pitchFamily="34" charset="0"/>
              <a:cs typeface="Calibri" panose="020F0502020204030204" pitchFamily="34" charset="0"/>
            </a:endParaRPr>
          </a:p>
          <a:p>
            <a:endParaRPr lang="en-CY"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759731"/>
      </p:ext>
    </p:extLst>
  </p:cSld>
  <p:clrMapOvr>
    <a:masterClrMapping/>
  </p:clrMapOvr>
</p:sld>
</file>

<file path=ppt/theme/theme1.xml><?xml version="1.0" encoding="utf-8"?>
<a:theme xmlns:a="http://schemas.openxmlformats.org/drawingml/2006/main" name="Default Design">
  <a:themeElements>
    <a:clrScheme name="Custom 7">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6553</TotalTime>
  <Words>3573</Words>
  <Application>Microsoft Office PowerPoint</Application>
  <PresentationFormat>On-screen Show (4:3)</PresentationFormat>
  <Paragraphs>281</Paragraphs>
  <Slides>34</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3" baseType="lpstr">
      <vt:lpstr>Aharoni</vt:lpstr>
      <vt:lpstr>Arial</vt:lpstr>
      <vt:lpstr>Calibri</vt:lpstr>
      <vt:lpstr>Symbol</vt:lpstr>
      <vt:lpstr>Times New Roman</vt:lpstr>
      <vt:lpstr>Wingdings</vt:lpstr>
      <vt:lpstr>Default Design</vt:lpstr>
      <vt:lpstr>Custom Design</vt:lpstr>
      <vt:lpstr>Acrobat Document</vt:lpstr>
      <vt:lpstr> </vt:lpstr>
      <vt:lpstr>Περιεχόμενα Παρουσίασης</vt:lpstr>
      <vt:lpstr>Ανασκόπηση Εγκυκλίων για το 2022</vt:lpstr>
      <vt:lpstr> Εγκύκλιος 1/2022, ημερ. 1.2.2022 </vt:lpstr>
      <vt:lpstr>  Εγκύκλιος 1/2022, ημερ. 1.2.2022 (Συνέχεια) Έκδοση πιστοποιητικού φορολογικής κατοικίας   </vt:lpstr>
      <vt:lpstr> Εγκύκλιος 4/2022, ημερ. 15.2.2022 </vt:lpstr>
      <vt:lpstr>ΕΓΚΥΚΛΙΟΣ 10/2022  ΗΜΕΡ. ΕΚΔΟΣΗΣ 1.11.2022</vt:lpstr>
      <vt:lpstr>ΠΕΡΙ ΦΟΡΟΛΟΓΙΑΣ ΤΟΥ ΕΙΣΟΔΗΜΑΤΟΣ (ΦΕ) ΝΟΜΟΣ  ΑΡΘΡΑ 8(21Α) ΚΑΙ 8(23Α) </vt:lpstr>
      <vt:lpstr>ΕΠΙΣΚΟΠΗΣΗ ΤΩΝ ΚΥΡΙΩΝ ΧΑΡΑΚΤΗΡΙΣΤΙΚΩΝ ΤΩΝ ΑΡΘΡΩΝ  8(21Α) ΚΑΙ 8(23Α) </vt:lpstr>
      <vt:lpstr>ΓΕΝΙΚΕΣ ΕΠΙΣΗΜΑΝΣΕΙΣ </vt:lpstr>
      <vt:lpstr>Τι εννοούμε και ποιες περιπτώσεις εμπίπτουν στον όρο «πρώτη εργοδότηση»</vt:lpstr>
      <vt:lpstr>ΠΡΩΤΗ ΕΡΓΟΔΟΤΗΣΗ (ΣΥΝΕΧΕΙΑ)</vt:lpstr>
      <vt:lpstr>εξεταση περιπτωσιολογικων μελετων ΠΡΩΤΗ ΕΡΓΟΔΟΤΗΣΗ - παραδειγμα 1ο </vt:lpstr>
      <vt:lpstr>εξεταση περιπτωσιολογικων μελετων ΠΡΩΤΗ ΕΡΓΟΔΟΤΗΣΗ - παραδειγμα 2ο </vt:lpstr>
      <vt:lpstr>εξεταση περιπτωσιολογικων μελετων ΠΡΩΤΗ ΕΡΓΟΔΟΤΗΣΗ - παραδειγμα 3ο </vt:lpstr>
      <vt:lpstr> Τι εννοούμε με τον όρο «ΑΜΟΙΒΗ ΑΠΟ ΠΡΩΤΗ ΕΡΓΟΔΟΤΗΣΗ» και ποια εισοδήματα εμπίπτουν σ’ αυτόν</vt:lpstr>
      <vt:lpstr> εξεταση περιπτωσιολογικων μελετων ΑΜΟΙΒΗ ΑΠΟ ΠΡΩΤΗ ΕΡΓΟΔΟΤΗΣΗ  παραδειγμα 1ο </vt:lpstr>
      <vt:lpstr> εξεταση περιπτωσιολογικων μελετων ΑΜΟΙΒΗ ΑΠΟ ΠΡΩΤΗ ΕΡΓΟΔΟΤΗΣΗ  παραδειγμα 2ο</vt:lpstr>
      <vt:lpstr> εξεταση περιπτωσιολογικων μελετων ΑΜΟΙΒΗ ΑΠΟ ΠΡΩΤΗ ΕΡΓΟΔΟΤΗΣΗ  παραδειγμα 3ο</vt:lpstr>
      <vt:lpstr> εξεταση περιπτωσιολογικων μελετων ΑΜΟΙΒΗ ΑΠΟ ΠΡΩΤΗ ΕΡΓΟΔΟΤΗΣΗ  παραδειγμα 4ο</vt:lpstr>
      <vt:lpstr>Άρθρο 8(21Α)</vt:lpstr>
      <vt:lpstr>εξεταση περιπτωσιολογικων μελετων ΑΡΘΡΟ 8(21Α) - παραδειγμα 1ο </vt:lpstr>
      <vt:lpstr>εξεταση περιπτωσιολογικων μελετων ΑΡΘΡΟ 8(21Α) - παραδειγμα 2ο </vt:lpstr>
      <vt:lpstr>εξεταση περιπτωσιολογικων μελετων ΑΡΘΡΟ 8(21Α) - παραδειγμα 3ο </vt:lpstr>
      <vt:lpstr>εξεταση περιπτωσιολογικων μελετων ΑΡΘΡΟ 8(21Α) - παραδειγμα 4ο </vt:lpstr>
      <vt:lpstr>Άρθρο 8(23Α)</vt:lpstr>
      <vt:lpstr>εξεταση περιπτωσιολογικων μελετων ΑΡΘΡΟ 8(23Α) - παραδειγμα 1ο </vt:lpstr>
      <vt:lpstr>εξεταση περιπτωσιολογικων μελετων ΑΡΘΡΟ 8(23Α) - παραδειγμα 2ο </vt:lpstr>
      <vt:lpstr>εξεταση περιπτωσιολογικων μελετων ΑΡΘΡΟ 8(23Α) - παραδειγμα 3ο </vt:lpstr>
      <vt:lpstr> Άρθρο 8(23Α) – Μεταβατικές διατάξεις (εργοδότηση πριν την 1.1.2022) </vt:lpstr>
      <vt:lpstr> Άρθρο 8(23Α) – Μεταβατικές διατάξεις (εργοδότηση πριν την 1.1.2022) – συνέχεια </vt:lpstr>
      <vt:lpstr>  εξεταση περιπτωσιολογικων μελετων ΑΡΘΡΟ 8(23Α) - Μεταβατικές διατάξεις  (εργοδότηση πριν την 1.1.2022) - παραδειγμα 1ο </vt:lpstr>
      <vt:lpstr>  εξεταση περιπτωσιολογικων μελετων ΑΡΘΡΟ 8(23Α) - Μεταβατικές διατάξεις  (εργοδότηση πριν την 1.1.2022) - παραδειγμα 2ο </vt:lpstr>
      <vt:lpstr> εξεταση περιπτωσιολογικων μελετων ΑΡΘΡΟ 8(23Α)  Μεταβατικές διατάξεις (εργοδότηση πριν την 1.1.2022)  παραδειγμα 3ο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Φόρος Κεφαλαιουχικών Κερδών</dc:title>
  <dc:creator>MOF</dc:creator>
  <cp:lastModifiedBy>Ioannou  Irene</cp:lastModifiedBy>
  <cp:revision>488</cp:revision>
  <cp:lastPrinted>2017-07-19T04:45:22Z</cp:lastPrinted>
  <dcterms:created xsi:type="dcterms:W3CDTF">2009-10-29T08:01:36Z</dcterms:created>
  <dcterms:modified xsi:type="dcterms:W3CDTF">2023-10-06T11:16:52Z</dcterms:modified>
</cp:coreProperties>
</file>